
<file path=[Content_Types].xml><?xml version="1.0" encoding="utf-8"?>
<Types xmlns="http://schemas.openxmlformats.org/package/2006/content-types">
  <Default Extension="png" ContentType="image/png"/>
  <Override PartName="/ppt/slides/slide5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heme/theme3.xml" ContentType="application/vnd.openxmlformats-officedocument.theme+xml"/>
  <Override PartName="/customXml/itemProps1.xml" ContentType="application/vnd.openxmlformats-officedocument.customXmlProperties+xml"/>
  <Default Extension="jpeg" ContentType="image/jpeg"/>
  <Default Extension="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393" r:id="rId2"/>
    <p:sldId id="465" r:id="rId3"/>
    <p:sldId id="466" r:id="rId4"/>
    <p:sldId id="467" r:id="rId5"/>
    <p:sldId id="369" r:id="rId6"/>
  </p:sldIdLst>
  <p:sldSz cx="9144000" cy="6858000" type="screen4x3"/>
  <p:notesSz cx="6662738" cy="983297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36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36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36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36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456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66"/>
    <a:srgbClr val="003399"/>
    <a:srgbClr val="DDDDDD"/>
    <a:srgbClr val="CCCCFF"/>
    <a:srgbClr val="99CC00"/>
    <a:srgbClr val="996600"/>
    <a:srgbClr val="6699FF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9476" autoAdjust="0"/>
    <p:restoredTop sz="94660"/>
  </p:normalViewPr>
  <p:slideViewPr>
    <p:cSldViewPr>
      <p:cViewPr varScale="1">
        <p:scale>
          <a:sx n="84" d="100"/>
          <a:sy n="84" d="100"/>
        </p:scale>
        <p:origin x="1368" y="78"/>
      </p:cViewPr>
      <p:guideLst>
        <p:guide orient="horz" pos="3456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customXml" Target="../customXml/item3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openxmlformats.org/officeDocument/2006/relationships/customXml" Target="../customXml/item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38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7663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38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3488" y="0"/>
            <a:ext cx="2887662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38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39263"/>
            <a:ext cx="2887663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38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3488" y="9339263"/>
            <a:ext cx="2887662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73DF9D2B-2C8D-4916-8F9F-877213B75DF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28484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7663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3488" y="0"/>
            <a:ext cx="2887662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74713" y="738188"/>
            <a:ext cx="4914900" cy="36861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66750" y="4670425"/>
            <a:ext cx="5329238" cy="4424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37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39263"/>
            <a:ext cx="2887663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3488" y="9339263"/>
            <a:ext cx="2887662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6D04C217-D4BD-4182-B943-5A43C0BFE31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475762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4B91D7F-D9B8-4AAA-9BA6-19EEB06DCB67}" type="slidenum">
              <a:rPr lang="en-US"/>
              <a:pPr/>
              <a:t>1</a:t>
            </a:fld>
            <a:endParaRPr lang="en-US"/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806050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A2601DC-11E1-4ECB-8870-AB4BBF718622}" type="slidenum">
              <a:rPr lang="en-US"/>
              <a:pPr/>
              <a:t>5</a:t>
            </a:fld>
            <a:endParaRPr lang="en-US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8852037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ChangeArrowheads="1"/>
          </p:cNvSpPr>
          <p:nvPr/>
        </p:nvSpPr>
        <p:spPr bwMode="auto">
          <a:xfrm>
            <a:off x="0" y="6351588"/>
            <a:ext cx="9144000" cy="287337"/>
          </a:xfrm>
          <a:prstGeom prst="rect">
            <a:avLst/>
          </a:prstGeom>
          <a:gradFill rotWithShape="1">
            <a:gsLst>
              <a:gs pos="0">
                <a:schemeClr val="bg1">
                  <a:alpha val="0"/>
                </a:schemeClr>
              </a:gs>
              <a:gs pos="100000">
                <a:srgbClr val="000066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endParaRPr lang="sr-Latn-CS" sz="1800">
              <a:solidFill>
                <a:srgbClr val="000066"/>
              </a:solidFill>
            </a:endParaRPr>
          </a:p>
        </p:txBody>
      </p:sp>
      <p:sp>
        <p:nvSpPr>
          <p:cNvPr id="6" name="Rectangle 10"/>
          <p:cNvSpPr>
            <a:spLocks noChangeArrowheads="1"/>
          </p:cNvSpPr>
          <p:nvPr/>
        </p:nvSpPr>
        <p:spPr bwMode="auto">
          <a:xfrm>
            <a:off x="0" y="6064250"/>
            <a:ext cx="9144000" cy="287338"/>
          </a:xfrm>
          <a:prstGeom prst="rect">
            <a:avLst/>
          </a:prstGeom>
          <a:gradFill rotWithShape="1">
            <a:gsLst>
              <a:gs pos="0">
                <a:schemeClr val="bg1">
                  <a:alpha val="0"/>
                </a:schemeClr>
              </a:gs>
              <a:gs pos="100000">
                <a:srgbClr val="FF0000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endParaRPr lang="sr-Latn-CS" sz="1800">
              <a:solidFill>
                <a:srgbClr val="000066"/>
              </a:solidFill>
            </a:endParaRPr>
          </a:p>
        </p:txBody>
      </p:sp>
      <p:pic>
        <p:nvPicPr>
          <p:cNvPr id="7" name="Picture 15" descr="Grb-Srbija_2004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95275" y="6067425"/>
            <a:ext cx="4667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21B1B822-AF32-41CC-AF90-466F4A910DC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2" name="Rectangle 7"/>
          <p:cNvSpPr>
            <a:spLocks noChangeArrowheads="1"/>
          </p:cNvSpPr>
          <p:nvPr/>
        </p:nvSpPr>
        <p:spPr bwMode="auto">
          <a:xfrm>
            <a:off x="0" y="6346825"/>
            <a:ext cx="9144000" cy="287338"/>
          </a:xfrm>
          <a:prstGeom prst="rect">
            <a:avLst/>
          </a:prstGeom>
          <a:gradFill rotWithShape="1">
            <a:gsLst>
              <a:gs pos="0">
                <a:schemeClr val="bg1">
                  <a:alpha val="0"/>
                </a:schemeClr>
              </a:gs>
              <a:gs pos="100000">
                <a:srgbClr val="000066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endParaRPr lang="sr-Latn-CS" sz="1800">
              <a:solidFill>
                <a:srgbClr val="000066"/>
              </a:solidFill>
            </a:endParaRPr>
          </a:p>
        </p:txBody>
      </p:sp>
      <p:sp>
        <p:nvSpPr>
          <p:cNvPr id="1033" name="Rectangle 11"/>
          <p:cNvSpPr>
            <a:spLocks noChangeArrowheads="1"/>
          </p:cNvSpPr>
          <p:nvPr/>
        </p:nvSpPr>
        <p:spPr bwMode="auto">
          <a:xfrm>
            <a:off x="0" y="6062663"/>
            <a:ext cx="9144000" cy="287337"/>
          </a:xfrm>
          <a:prstGeom prst="rect">
            <a:avLst/>
          </a:prstGeom>
          <a:gradFill rotWithShape="1">
            <a:gsLst>
              <a:gs pos="0">
                <a:schemeClr val="bg1">
                  <a:alpha val="0"/>
                </a:schemeClr>
              </a:gs>
              <a:gs pos="100000">
                <a:srgbClr val="FF0000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endParaRPr lang="sr-Latn-CS" sz="1800">
              <a:solidFill>
                <a:srgbClr val="000066"/>
              </a:solidFill>
            </a:endParaRPr>
          </a:p>
        </p:txBody>
      </p:sp>
      <p:pic>
        <p:nvPicPr>
          <p:cNvPr id="1034" name="Picture 8" descr="Grb-Srbija_2004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95275" y="6067425"/>
            <a:ext cx="4667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5" name="Rectangle 16"/>
          <p:cNvSpPr>
            <a:spLocks noChangeArrowheads="1"/>
          </p:cNvSpPr>
          <p:nvPr userDrawn="1"/>
        </p:nvSpPr>
        <p:spPr bwMode="auto">
          <a:xfrm>
            <a:off x="4546600" y="6300788"/>
            <a:ext cx="4343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1" hangingPunct="1"/>
            <a:r>
              <a:rPr lang="en-US" sz="1900" b="1">
                <a:solidFill>
                  <a:schemeClr val="bg1"/>
                </a:solidFill>
              </a:rPr>
              <a:t>Serbian Customs Administration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805" r:id="rId2"/>
  </p:sldLayoutIdLst>
  <p:transition>
    <p:fade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997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685800" y="228600"/>
            <a:ext cx="7848600" cy="1066800"/>
          </a:xfrm>
          <a:prstGeom prst="rect">
            <a:avLst/>
          </a:prstGeom>
        </p:spPr>
        <p:txBody>
          <a:bodyPr/>
          <a:lstStyle/>
          <a:p>
            <a:pPr eaLnBrk="1" hangingPunct="1">
              <a:defRPr/>
            </a:pPr>
            <a:r>
              <a:rPr lang="sr-Cyrl-CS" sz="3200" b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Министарство финансија и привреде</a:t>
            </a:r>
            <a:r>
              <a:rPr lang="en-US" sz="3200" b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sr-Cyrl-CS" sz="3200" b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sr-Cyrl-CS" sz="3200" b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sr-Cyrl-CS" sz="3200" b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Управа царина</a:t>
            </a:r>
            <a:endParaRPr lang="en-US" sz="3200" b="1" dirty="0" smtClean="0">
              <a:solidFill>
                <a:srgbClr val="000066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pic>
        <p:nvPicPr>
          <p:cNvPr id="17411" name="Picture 5" descr="grb  carine 00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05200" y="1524000"/>
            <a:ext cx="2143125" cy="251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2" name="Text Box 6"/>
          <p:cNvSpPr txBox="1">
            <a:spLocks noChangeArrowheads="1"/>
          </p:cNvSpPr>
          <p:nvPr/>
        </p:nvSpPr>
        <p:spPr bwMode="auto">
          <a:xfrm>
            <a:off x="2622550" y="5986463"/>
            <a:ext cx="3184974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200" b="1" dirty="0" smtClean="0">
                <a:solidFill>
                  <a:srgbClr val="000066"/>
                </a:solidFill>
              </a:rPr>
              <a:t>Be</a:t>
            </a:r>
            <a:r>
              <a:rPr lang="sr-Cyrl-RS" sz="2200" b="1" dirty="0" smtClean="0">
                <a:solidFill>
                  <a:srgbClr val="000066"/>
                </a:solidFill>
              </a:rPr>
              <a:t>о</a:t>
            </a:r>
            <a:r>
              <a:rPr lang="en-US" sz="2200" b="1" dirty="0" smtClean="0">
                <a:solidFill>
                  <a:srgbClr val="000066"/>
                </a:solidFill>
              </a:rPr>
              <a:t>grad, </a:t>
            </a:r>
            <a:r>
              <a:rPr lang="cs-CZ" sz="2200" b="1" dirty="0" smtClean="0">
                <a:solidFill>
                  <a:srgbClr val="000066"/>
                </a:solidFill>
              </a:rPr>
              <a:t>30</a:t>
            </a:r>
            <a:r>
              <a:rPr lang="sr-Cyrl-RS" sz="2200" b="1" dirty="0" smtClean="0">
                <a:solidFill>
                  <a:srgbClr val="000066"/>
                </a:solidFill>
              </a:rPr>
              <a:t>.</a:t>
            </a:r>
            <a:r>
              <a:rPr lang="cs-CZ" sz="2200" b="1" dirty="0" smtClean="0">
                <a:solidFill>
                  <a:srgbClr val="000066"/>
                </a:solidFill>
              </a:rPr>
              <a:t> </a:t>
            </a:r>
            <a:r>
              <a:rPr lang="sr-Cyrl-RS" sz="2200" b="1" dirty="0" smtClean="0">
                <a:solidFill>
                  <a:srgbClr val="000066"/>
                </a:solidFill>
              </a:rPr>
              <a:t>мај</a:t>
            </a:r>
            <a:r>
              <a:rPr lang="en-US" sz="2200" b="1" dirty="0" smtClean="0">
                <a:solidFill>
                  <a:srgbClr val="000066"/>
                </a:solidFill>
              </a:rPr>
              <a:t> </a:t>
            </a:r>
            <a:r>
              <a:rPr lang="sr-Cyrl-CS" sz="2200" b="1" dirty="0">
                <a:solidFill>
                  <a:srgbClr val="000066"/>
                </a:solidFill>
              </a:rPr>
              <a:t>20</a:t>
            </a:r>
            <a:r>
              <a:rPr lang="en-US" sz="2200" b="1" dirty="0">
                <a:solidFill>
                  <a:srgbClr val="000066"/>
                </a:solidFill>
              </a:rPr>
              <a:t>1</a:t>
            </a:r>
            <a:r>
              <a:rPr lang="cs-CZ" sz="2200" b="1" dirty="0">
                <a:solidFill>
                  <a:srgbClr val="000066"/>
                </a:solidFill>
              </a:rPr>
              <a:t>3</a:t>
            </a: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685800" y="4038600"/>
            <a:ext cx="7772400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sr-Cyrl-CS" sz="2800" b="1" kern="0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ОПШТИ УСЛОВИ</a:t>
            </a:r>
            <a:r>
              <a:rPr lang="en-GB" sz="2800" b="1" kern="0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sr-Cyrl-CS" sz="2800" b="1" kern="0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РАДА</a:t>
            </a:r>
            <a:endParaRPr lang="en-GB" sz="2800" b="1" kern="0" dirty="0" smtClean="0">
              <a:solidFill>
                <a:srgbClr val="000066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defRPr/>
            </a:pPr>
            <a:r>
              <a:rPr lang="sr-Cyrl-CS" sz="2800" b="1" kern="0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за</a:t>
            </a:r>
            <a:r>
              <a:rPr lang="en-GB" sz="2800" b="1" kern="0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en-GB" sz="2800" b="1" kern="0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sr-Cyrl-CS" sz="2800" b="1" kern="0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ПОСЛОВНУ КОНТАКТ ГРУПУ</a:t>
            </a:r>
            <a:endParaRPr lang="en-GB" sz="2800" b="1" kern="0" dirty="0" smtClean="0">
              <a:solidFill>
                <a:srgbClr val="000066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Nadpis 1"/>
          <p:cNvSpPr>
            <a:spLocks noGrp="1"/>
          </p:cNvSpPr>
          <p:nvPr>
            <p:ph type="ctrTitle" idx="4294967295"/>
          </p:nvPr>
        </p:nvSpPr>
        <p:spPr>
          <a:xfrm>
            <a:off x="0" y="0"/>
            <a:ext cx="9144000" cy="838200"/>
          </a:xfrm>
          <a:prstGeom prst="rect">
            <a:avLst/>
          </a:prstGeom>
        </p:spPr>
        <p:txBody>
          <a:bodyPr/>
          <a:lstStyle/>
          <a:p>
            <a:r>
              <a:rPr lang="sr-Cyrl-CS" sz="2800" b="1" dirty="0" smtClean="0">
                <a:solidFill>
                  <a:srgbClr val="000066"/>
                </a:solidFill>
              </a:rPr>
              <a:t>Сврха формирања ПК</a:t>
            </a:r>
            <a:r>
              <a:rPr lang="en-GB" sz="2800" b="1" dirty="0" smtClean="0">
                <a:solidFill>
                  <a:srgbClr val="000066"/>
                </a:solidFill>
              </a:rPr>
              <a:t>G </a:t>
            </a:r>
            <a:r>
              <a:rPr lang="sr-Cyrl-CS" sz="2800" b="1" dirty="0" smtClean="0">
                <a:solidFill>
                  <a:srgbClr val="000066"/>
                </a:solidFill>
              </a:rPr>
              <a:t>је прављење платформе за</a:t>
            </a:r>
            <a:r>
              <a:rPr lang="cs-CZ" sz="2800" b="1" dirty="0" smtClean="0">
                <a:solidFill>
                  <a:srgbClr val="000066"/>
                </a:solidFill>
              </a:rPr>
              <a:t>:</a:t>
            </a:r>
          </a:p>
        </p:txBody>
      </p:sp>
      <p:sp>
        <p:nvSpPr>
          <p:cNvPr id="19459" name="Nadpis 1"/>
          <p:cNvSpPr txBox="1">
            <a:spLocks/>
          </p:cNvSpPr>
          <p:nvPr/>
        </p:nvSpPr>
        <p:spPr bwMode="auto">
          <a:xfrm>
            <a:off x="0" y="685800"/>
            <a:ext cx="9144000" cy="548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357188" lvl="1" indent="-342900">
              <a:buFont typeface="Arial" charset="0"/>
              <a:buChar char="•"/>
            </a:pPr>
            <a:r>
              <a:rPr lang="sr-Cyrl-CS" sz="2000" dirty="0" smtClean="0">
                <a:solidFill>
                  <a:srgbClr val="000066"/>
                </a:solidFill>
              </a:rPr>
              <a:t>Редовне консултације са привредом/трговинском заједницом у вези са царинским питањима, са специјалним освртом на област царињења</a:t>
            </a:r>
            <a:r>
              <a:rPr lang="cs-CZ" sz="2300" dirty="0" smtClean="0">
                <a:solidFill>
                  <a:srgbClr val="000066"/>
                </a:solidFill>
              </a:rPr>
              <a:t>;</a:t>
            </a:r>
            <a:endParaRPr lang="en-GB" sz="2300" dirty="0">
              <a:solidFill>
                <a:srgbClr val="000066"/>
              </a:solidFill>
            </a:endParaRPr>
          </a:p>
          <a:p>
            <a:pPr marL="357188" lvl="1" indent="-342900">
              <a:spcBef>
                <a:spcPts val="600"/>
              </a:spcBef>
              <a:buFont typeface="Arial" charset="0"/>
              <a:buChar char="•"/>
            </a:pPr>
            <a:r>
              <a:rPr lang="sr-Cyrl-CS" sz="2000" dirty="0" smtClean="0">
                <a:solidFill>
                  <a:srgbClr val="000066"/>
                </a:solidFill>
              </a:rPr>
              <a:t>Презентацију и објашњење стратегије царинских питања, укључујући промене легислативе/законодавства</a:t>
            </a:r>
            <a:r>
              <a:rPr lang="en-GB" sz="2000" dirty="0" smtClean="0">
                <a:solidFill>
                  <a:srgbClr val="000066"/>
                </a:solidFill>
              </a:rPr>
              <a:t> (</a:t>
            </a:r>
            <a:r>
              <a:rPr lang="sr-Cyrl-CS" sz="2000" dirty="0" smtClean="0">
                <a:solidFill>
                  <a:srgbClr val="000066"/>
                </a:solidFill>
              </a:rPr>
              <a:t>на пр.</a:t>
            </a:r>
            <a:r>
              <a:rPr lang="en-GB" sz="2000" dirty="0" smtClean="0">
                <a:solidFill>
                  <a:srgbClr val="000066"/>
                </a:solidFill>
              </a:rPr>
              <a:t> </a:t>
            </a:r>
            <a:r>
              <a:rPr lang="sr-Cyrl-CS" sz="2000" dirty="0" smtClean="0">
                <a:solidFill>
                  <a:srgbClr val="000066"/>
                </a:solidFill>
              </a:rPr>
              <a:t>Царински закон</a:t>
            </a:r>
            <a:r>
              <a:rPr lang="en-GB" sz="2000" dirty="0" smtClean="0">
                <a:solidFill>
                  <a:srgbClr val="000066"/>
                </a:solidFill>
              </a:rPr>
              <a:t>, </a:t>
            </a:r>
            <a:r>
              <a:rPr lang="sr-Cyrl-CS" sz="2000" dirty="0" smtClean="0">
                <a:solidFill>
                  <a:srgbClr val="000066"/>
                </a:solidFill>
              </a:rPr>
              <a:t>регулатива за имплементацију царинског закона</a:t>
            </a:r>
            <a:r>
              <a:rPr lang="en-GB" sz="2000" dirty="0" smtClean="0">
                <a:solidFill>
                  <a:srgbClr val="000066"/>
                </a:solidFill>
              </a:rPr>
              <a:t>, </a:t>
            </a:r>
            <a:r>
              <a:rPr lang="sr-Cyrl-CS" sz="2000" dirty="0" smtClean="0">
                <a:solidFill>
                  <a:srgbClr val="000066"/>
                </a:solidFill>
              </a:rPr>
              <a:t>Конвенција о заједничком транзиту, итд</a:t>
            </a:r>
            <a:r>
              <a:rPr lang="en-GB" sz="2000" dirty="0" smtClean="0">
                <a:solidFill>
                  <a:srgbClr val="000066"/>
                </a:solidFill>
              </a:rPr>
              <a:t>)</a:t>
            </a:r>
            <a:r>
              <a:rPr lang="cs-CZ" sz="2000" dirty="0">
                <a:solidFill>
                  <a:srgbClr val="000066"/>
                </a:solidFill>
              </a:rPr>
              <a:t>;</a:t>
            </a:r>
            <a:endParaRPr lang="en-GB" sz="2000" dirty="0">
              <a:solidFill>
                <a:srgbClr val="000066"/>
              </a:solidFill>
            </a:endParaRPr>
          </a:p>
          <a:p>
            <a:pPr marL="357188" lvl="1" indent="-342900">
              <a:spcBef>
                <a:spcPts val="600"/>
              </a:spcBef>
              <a:buFont typeface="Arial" charset="0"/>
              <a:buChar char="•"/>
            </a:pPr>
            <a:r>
              <a:rPr lang="sr-Cyrl-CS" sz="2000" dirty="0" smtClean="0">
                <a:solidFill>
                  <a:srgbClr val="000066"/>
                </a:solidFill>
              </a:rPr>
              <a:t>Успостављање успешног/корисног дијалога са привредом/трговинском заједницом</a:t>
            </a:r>
            <a:r>
              <a:rPr lang="en-GB" sz="2000" dirty="0" smtClean="0">
                <a:solidFill>
                  <a:srgbClr val="000066"/>
                </a:solidFill>
              </a:rPr>
              <a:t> </a:t>
            </a:r>
            <a:r>
              <a:rPr lang="sr-Cyrl-CS" sz="2000" dirty="0" smtClean="0">
                <a:solidFill>
                  <a:srgbClr val="000066"/>
                </a:solidFill>
              </a:rPr>
              <a:t>и информисање о оперативним питањима царињења, где би били укључени и високи представници Управе царина Србије</a:t>
            </a:r>
            <a:r>
              <a:rPr lang="cs-CZ" sz="2000" dirty="0" smtClean="0">
                <a:solidFill>
                  <a:srgbClr val="000066"/>
                </a:solidFill>
              </a:rPr>
              <a:t>;</a:t>
            </a:r>
            <a:endParaRPr lang="en-GB" sz="2000" dirty="0">
              <a:solidFill>
                <a:srgbClr val="000066"/>
              </a:solidFill>
            </a:endParaRPr>
          </a:p>
          <a:p>
            <a:pPr marL="357188" lvl="1" indent="-342900">
              <a:spcBef>
                <a:spcPts val="600"/>
              </a:spcBef>
              <a:buFont typeface="Arial" charset="0"/>
              <a:buChar char="•"/>
            </a:pPr>
            <a:r>
              <a:rPr lang="sr-Cyrl-CS" sz="2000" dirty="0" smtClean="0">
                <a:solidFill>
                  <a:srgbClr val="000066"/>
                </a:solidFill>
              </a:rPr>
              <a:t>Упознавање и координацију помоћи пословној заједници у процесу успешне примене/имплементације НЦТС-а у национални транзит и заједнички транзит</a:t>
            </a:r>
            <a:r>
              <a:rPr lang="cs-CZ" sz="2000" dirty="0" smtClean="0">
                <a:solidFill>
                  <a:srgbClr val="000066"/>
                </a:solidFill>
              </a:rPr>
              <a:t>;</a:t>
            </a:r>
            <a:r>
              <a:rPr lang="en-GB" sz="2000" dirty="0" smtClean="0">
                <a:solidFill>
                  <a:srgbClr val="000066"/>
                </a:solidFill>
              </a:rPr>
              <a:t> </a:t>
            </a:r>
            <a:endParaRPr lang="en-GB" sz="2000" dirty="0">
              <a:solidFill>
                <a:srgbClr val="000066"/>
              </a:solidFill>
            </a:endParaRPr>
          </a:p>
          <a:p>
            <a:pPr marL="357188" lvl="1" indent="-342900">
              <a:spcBef>
                <a:spcPts val="600"/>
              </a:spcBef>
              <a:buFont typeface="Arial" charset="0"/>
              <a:buChar char="•"/>
            </a:pPr>
            <a:r>
              <a:rPr lang="sr-Cyrl-CS" sz="2000" dirty="0" smtClean="0">
                <a:solidFill>
                  <a:srgbClr val="000066"/>
                </a:solidFill>
              </a:rPr>
              <a:t>Упознавање и координација помоћи пословној заједници у процесу компјутеризације осталих царинских поступака/процедура</a:t>
            </a:r>
            <a:r>
              <a:rPr lang="cs-CZ" sz="2000" dirty="0" smtClean="0">
                <a:solidFill>
                  <a:srgbClr val="000066"/>
                </a:solidFill>
              </a:rPr>
              <a:t>.</a:t>
            </a:r>
            <a:endParaRPr lang="en-GB" sz="2000" dirty="0">
              <a:solidFill>
                <a:srgbClr val="000066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Nadpis 1"/>
          <p:cNvSpPr>
            <a:spLocks noGrp="1"/>
          </p:cNvSpPr>
          <p:nvPr>
            <p:ph type="ctrTitle" idx="4294967295"/>
          </p:nvPr>
        </p:nvSpPr>
        <p:spPr>
          <a:xfrm>
            <a:off x="0" y="0"/>
            <a:ext cx="9144000" cy="838200"/>
          </a:xfrm>
          <a:prstGeom prst="rect">
            <a:avLst/>
          </a:prstGeom>
        </p:spPr>
        <p:txBody>
          <a:bodyPr/>
          <a:lstStyle/>
          <a:p>
            <a:r>
              <a:rPr lang="sr-Cyrl-CS" sz="2800" b="1" dirty="0" smtClean="0">
                <a:solidFill>
                  <a:srgbClr val="000066"/>
                </a:solidFill>
              </a:rPr>
              <a:t>Мандат </a:t>
            </a:r>
            <a:r>
              <a:rPr lang="en-GB" sz="2800" b="1" dirty="0" smtClean="0">
                <a:solidFill>
                  <a:srgbClr val="000066"/>
                </a:solidFill>
              </a:rPr>
              <a:t> </a:t>
            </a:r>
            <a:r>
              <a:rPr lang="sr-Cyrl-CS" sz="2800" b="1" dirty="0" smtClean="0">
                <a:solidFill>
                  <a:srgbClr val="000066"/>
                </a:solidFill>
              </a:rPr>
              <a:t>ПКГ</a:t>
            </a:r>
            <a:r>
              <a:rPr lang="en-GB" sz="2800" b="1" dirty="0" smtClean="0">
                <a:solidFill>
                  <a:srgbClr val="000066"/>
                </a:solidFill>
              </a:rPr>
              <a:t>:</a:t>
            </a:r>
            <a:endParaRPr lang="cs-CZ" sz="2800" b="1" dirty="0" smtClean="0">
              <a:solidFill>
                <a:srgbClr val="000066"/>
              </a:solidFill>
            </a:endParaRPr>
          </a:p>
        </p:txBody>
      </p:sp>
      <p:sp>
        <p:nvSpPr>
          <p:cNvPr id="20483" name="Nadpis 1"/>
          <p:cNvSpPr txBox="1">
            <a:spLocks/>
          </p:cNvSpPr>
          <p:nvPr/>
        </p:nvSpPr>
        <p:spPr bwMode="auto">
          <a:xfrm>
            <a:off x="0" y="457200"/>
            <a:ext cx="91440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357188" lvl="1" indent="-342900">
              <a:buFont typeface="Arial" charset="0"/>
              <a:buChar char="•"/>
            </a:pPr>
            <a:r>
              <a:rPr lang="sr-Cyrl-CS" sz="2000" dirty="0" smtClean="0">
                <a:solidFill>
                  <a:srgbClr val="000066"/>
                </a:solidFill>
              </a:rPr>
              <a:t>Консултације и размена мишљења о</a:t>
            </a:r>
            <a:r>
              <a:rPr lang="en-GB" sz="2000" dirty="0" smtClean="0">
                <a:solidFill>
                  <a:srgbClr val="000066"/>
                </a:solidFill>
              </a:rPr>
              <a:t> </a:t>
            </a:r>
            <a:endParaRPr lang="cs-CZ" sz="2000" dirty="0">
              <a:solidFill>
                <a:srgbClr val="000066"/>
              </a:solidFill>
            </a:endParaRPr>
          </a:p>
          <a:p>
            <a:pPr marL="981075" lvl="2" indent="-342900">
              <a:spcBef>
                <a:spcPts val="600"/>
              </a:spcBef>
              <a:buFont typeface="Courier New" pitchFamily="49" charset="0"/>
              <a:buChar char="o"/>
            </a:pPr>
            <a:r>
              <a:rPr lang="sr-Cyrl-CS" sz="2000" dirty="0" smtClean="0">
                <a:solidFill>
                  <a:srgbClr val="000066"/>
                </a:solidFill>
              </a:rPr>
              <a:t>Електронским царинским иницијативама</a:t>
            </a:r>
            <a:r>
              <a:rPr lang="en-GB" sz="2000" dirty="0" smtClean="0">
                <a:solidFill>
                  <a:srgbClr val="000066"/>
                </a:solidFill>
              </a:rPr>
              <a:t>;</a:t>
            </a:r>
            <a:endParaRPr lang="cs-CZ" sz="2000" dirty="0">
              <a:solidFill>
                <a:srgbClr val="000066"/>
              </a:solidFill>
            </a:endParaRPr>
          </a:p>
          <a:p>
            <a:pPr marL="981075" lvl="2" indent="-342900">
              <a:spcBef>
                <a:spcPts val="600"/>
              </a:spcBef>
              <a:buFont typeface="Courier New" pitchFamily="49" charset="0"/>
              <a:buChar char="o"/>
            </a:pPr>
            <a:r>
              <a:rPr lang="sr-Cyrl-CS" sz="2000" dirty="0" smtClean="0">
                <a:solidFill>
                  <a:srgbClr val="000066"/>
                </a:solidFill>
              </a:rPr>
              <a:t>Имплементација садашњих и будућих царинских прописа</a:t>
            </a:r>
            <a:r>
              <a:rPr lang="en-GB" sz="2000" dirty="0" smtClean="0">
                <a:solidFill>
                  <a:srgbClr val="000066"/>
                </a:solidFill>
              </a:rPr>
              <a:t> </a:t>
            </a:r>
            <a:r>
              <a:rPr lang="sr-Cyrl-CS" sz="2000" dirty="0" smtClean="0">
                <a:solidFill>
                  <a:srgbClr val="000066"/>
                </a:solidFill>
              </a:rPr>
              <a:t>и</a:t>
            </a:r>
            <a:endParaRPr lang="cs-CZ" sz="2000" dirty="0">
              <a:solidFill>
                <a:srgbClr val="000066"/>
              </a:solidFill>
            </a:endParaRPr>
          </a:p>
          <a:p>
            <a:pPr marL="981075" lvl="2" indent="-342900">
              <a:spcBef>
                <a:spcPts val="600"/>
              </a:spcBef>
              <a:buFont typeface="Courier New" pitchFamily="49" charset="0"/>
              <a:buChar char="o"/>
            </a:pPr>
            <a:r>
              <a:rPr lang="sr-Cyrl-CS" sz="2000" dirty="0" smtClean="0">
                <a:solidFill>
                  <a:srgbClr val="000066"/>
                </a:solidFill>
              </a:rPr>
              <a:t>Развој царинске политике</a:t>
            </a:r>
            <a:r>
              <a:rPr lang="en-GB" sz="2000" dirty="0" smtClean="0">
                <a:solidFill>
                  <a:srgbClr val="000066"/>
                </a:solidFill>
              </a:rPr>
              <a:t>.</a:t>
            </a:r>
            <a:endParaRPr lang="cs-CZ" sz="2000" dirty="0">
              <a:solidFill>
                <a:srgbClr val="000066"/>
              </a:solidFill>
            </a:endParaRPr>
          </a:p>
          <a:p>
            <a:pPr marL="357188" lvl="1" indent="-342900">
              <a:spcBef>
                <a:spcPts val="1200"/>
              </a:spcBef>
              <a:buFont typeface="Arial" charset="0"/>
              <a:buChar char="•"/>
            </a:pPr>
            <a:r>
              <a:rPr lang="sr-Cyrl-CS" sz="2000" dirty="0" smtClean="0">
                <a:solidFill>
                  <a:srgbClr val="000066"/>
                </a:solidFill>
              </a:rPr>
              <a:t>Пружити могућност  пословној заједници да допринесе развоју и имплементацији/примени питања везаних за царину</a:t>
            </a:r>
            <a:r>
              <a:rPr lang="en-GB" sz="2000" dirty="0" smtClean="0">
                <a:solidFill>
                  <a:srgbClr val="000066"/>
                </a:solidFill>
              </a:rPr>
              <a:t>.</a:t>
            </a:r>
            <a:endParaRPr lang="cs-CZ" sz="2000" dirty="0">
              <a:solidFill>
                <a:srgbClr val="000066"/>
              </a:solidFill>
            </a:endParaRPr>
          </a:p>
          <a:p>
            <a:pPr marL="357188" lvl="1" indent="-342900">
              <a:spcBef>
                <a:spcPts val="1200"/>
              </a:spcBef>
              <a:buFont typeface="Arial" charset="0"/>
              <a:buChar char="•"/>
            </a:pPr>
            <a:r>
              <a:rPr lang="sr-Cyrl-CS" sz="2000" dirty="0" smtClean="0">
                <a:solidFill>
                  <a:srgbClr val="000066"/>
                </a:solidFill>
              </a:rPr>
              <a:t>Идентификовање, дискутовање, анализа и објављивање мишљења о било ком царинском питању које је од обостраног/заједничког интереса и економских оператера и Управе царина Србије</a:t>
            </a:r>
            <a:endParaRPr lang="cs-CZ" sz="2000" dirty="0" smtClean="0">
              <a:solidFill>
                <a:srgbClr val="000066"/>
              </a:solidFill>
            </a:endParaRPr>
          </a:p>
          <a:p>
            <a:pPr marL="357188" lvl="1" indent="-342900">
              <a:spcBef>
                <a:spcPts val="1200"/>
              </a:spcBef>
              <a:buFont typeface="Arial" charset="0"/>
              <a:buChar char="•"/>
            </a:pPr>
            <a:r>
              <a:rPr lang="sr-Cyrl-CS" sz="2000" dirty="0" smtClean="0">
                <a:solidFill>
                  <a:srgbClr val="000066"/>
                </a:solidFill>
              </a:rPr>
              <a:t>Презентација информације о пројектима организованим од стране Управе царина Србије</a:t>
            </a:r>
            <a:endParaRPr lang="cs-CZ" sz="2000" dirty="0">
              <a:solidFill>
                <a:srgbClr val="000066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Nadpis 1"/>
          <p:cNvSpPr>
            <a:spLocks noGrp="1"/>
          </p:cNvSpPr>
          <p:nvPr>
            <p:ph type="ctrTitle" idx="4294967295"/>
          </p:nvPr>
        </p:nvSpPr>
        <p:spPr>
          <a:xfrm>
            <a:off x="0" y="0"/>
            <a:ext cx="9144000" cy="838200"/>
          </a:xfrm>
          <a:prstGeom prst="rect">
            <a:avLst/>
          </a:prstGeom>
        </p:spPr>
        <p:txBody>
          <a:bodyPr/>
          <a:lstStyle/>
          <a:p>
            <a:r>
              <a:rPr lang="sr-Cyrl-CS" sz="2800" b="1" dirty="0" smtClean="0">
                <a:solidFill>
                  <a:srgbClr val="000066"/>
                </a:solidFill>
              </a:rPr>
              <a:t>ОПШТИ ПРИНЦИПИ РАДА И АКТИВНОСТИ ПКГ</a:t>
            </a:r>
            <a:r>
              <a:rPr lang="en-GB" sz="2800" b="1" dirty="0" smtClean="0">
                <a:solidFill>
                  <a:srgbClr val="000066"/>
                </a:solidFill>
              </a:rPr>
              <a:t> :</a:t>
            </a:r>
            <a:endParaRPr lang="cs-CZ" sz="2800" b="1" dirty="0" smtClean="0">
              <a:solidFill>
                <a:srgbClr val="000066"/>
              </a:solidFill>
            </a:endParaRPr>
          </a:p>
        </p:txBody>
      </p:sp>
      <p:sp>
        <p:nvSpPr>
          <p:cNvPr id="4" name="Nadpis 1"/>
          <p:cNvSpPr txBox="1">
            <a:spLocks/>
          </p:cNvSpPr>
          <p:nvPr/>
        </p:nvSpPr>
        <p:spPr bwMode="auto">
          <a:xfrm>
            <a:off x="0" y="381000"/>
            <a:ext cx="9144000" cy="609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marL="357188" lvl="1" indent="-342900" algn="l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sr-Cyrl-CS" sz="2000" dirty="0" smtClean="0">
                <a:solidFill>
                  <a:srgbClr val="000066"/>
                </a:solidFill>
              </a:rPr>
              <a:t>ПКГ</a:t>
            </a:r>
            <a:r>
              <a:rPr lang="en-GB" sz="2000" dirty="0" smtClean="0">
                <a:solidFill>
                  <a:srgbClr val="000066"/>
                </a:solidFill>
              </a:rPr>
              <a:t> </a:t>
            </a:r>
            <a:r>
              <a:rPr lang="sr-Cyrl-CS" sz="2000" dirty="0" smtClean="0">
                <a:solidFill>
                  <a:srgbClr val="000066"/>
                </a:solidFill>
              </a:rPr>
              <a:t>састанци су отворени за релевантна удружења и водећа извозна, увозна и транспортна привредна друштва</a:t>
            </a:r>
            <a:r>
              <a:rPr lang="cs-CZ" sz="2000" dirty="0" smtClean="0">
                <a:solidFill>
                  <a:srgbClr val="000066"/>
                </a:solidFill>
              </a:rPr>
              <a:t>;</a:t>
            </a:r>
            <a:endParaRPr lang="cs-CZ" sz="2000" dirty="0">
              <a:solidFill>
                <a:srgbClr val="000066"/>
              </a:solidFill>
            </a:endParaRPr>
          </a:p>
          <a:p>
            <a:pPr marL="357188" lvl="1" indent="-342900" algn="l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sr-Cyrl-CS" sz="2000" dirty="0" smtClean="0">
                <a:solidFill>
                  <a:srgbClr val="000066"/>
                </a:solidFill>
              </a:rPr>
              <a:t>ПКГ  састанци су лимитирани простором сале за састанке</a:t>
            </a:r>
            <a:r>
              <a:rPr lang="cs-CZ" sz="2000" dirty="0" smtClean="0">
                <a:solidFill>
                  <a:srgbClr val="000066"/>
                </a:solidFill>
              </a:rPr>
              <a:t>;</a:t>
            </a:r>
            <a:endParaRPr lang="cs-CZ" sz="2000" dirty="0">
              <a:solidFill>
                <a:srgbClr val="000066"/>
              </a:solidFill>
            </a:endParaRPr>
          </a:p>
          <a:p>
            <a:pPr marL="357188" lvl="1" indent="-342900" algn="l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sr-Cyrl-CS" sz="2000" dirty="0" smtClean="0">
                <a:solidFill>
                  <a:srgbClr val="000066"/>
                </a:solidFill>
              </a:rPr>
              <a:t>Статус привредних представника у оквиру ПКГ је консултативне природе</a:t>
            </a:r>
            <a:r>
              <a:rPr lang="cs-CZ" sz="2000" dirty="0" smtClean="0">
                <a:solidFill>
                  <a:srgbClr val="000066"/>
                </a:solidFill>
              </a:rPr>
              <a:t>;</a:t>
            </a:r>
            <a:endParaRPr lang="cs-CZ" sz="2000" dirty="0">
              <a:solidFill>
                <a:srgbClr val="000066"/>
              </a:solidFill>
            </a:endParaRPr>
          </a:p>
          <a:p>
            <a:pPr marL="357188" lvl="1" indent="-342900" algn="l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sr-Cyrl-CS" sz="2000" dirty="0" smtClean="0">
                <a:solidFill>
                  <a:srgbClr val="000066"/>
                </a:solidFill>
              </a:rPr>
              <a:t>ПКГ састанцима председава представник Управе царина Србије</a:t>
            </a:r>
            <a:r>
              <a:rPr lang="cs-CZ" sz="2000" dirty="0" smtClean="0">
                <a:solidFill>
                  <a:srgbClr val="000066"/>
                </a:solidFill>
              </a:rPr>
              <a:t>;</a:t>
            </a:r>
            <a:endParaRPr lang="cs-CZ" sz="2000" dirty="0">
              <a:solidFill>
                <a:srgbClr val="000066"/>
              </a:solidFill>
            </a:endParaRPr>
          </a:p>
          <a:p>
            <a:pPr marL="357188" lvl="1" indent="-342900" algn="l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sr-Cyrl-CS" sz="2000" dirty="0" smtClean="0">
                <a:solidFill>
                  <a:srgbClr val="000066"/>
                </a:solidFill>
              </a:rPr>
              <a:t>Агенде, документи и презентације о којима се дискутовало на састанцима ПКГ биће на веб сајту Управе царина Србије</a:t>
            </a:r>
            <a:r>
              <a:rPr lang="cs-CZ" sz="2000" dirty="0" smtClean="0">
                <a:solidFill>
                  <a:srgbClr val="000066"/>
                </a:solidFill>
              </a:rPr>
              <a:t>;</a:t>
            </a:r>
            <a:endParaRPr lang="cs-CZ" sz="2000" dirty="0">
              <a:solidFill>
                <a:srgbClr val="000066"/>
              </a:solidFill>
            </a:endParaRPr>
          </a:p>
          <a:p>
            <a:pPr marL="357188" lvl="1" indent="-342900" algn="l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sr-Cyrl-CS" sz="2000" dirty="0" smtClean="0">
                <a:solidFill>
                  <a:srgbClr val="000066"/>
                </a:solidFill>
              </a:rPr>
              <a:t>Управа царина Србије биће домаћин ПКГ састанцима</a:t>
            </a:r>
            <a:r>
              <a:rPr lang="cs-CZ" sz="2000" dirty="0" smtClean="0">
                <a:solidFill>
                  <a:srgbClr val="000066"/>
                </a:solidFill>
              </a:rPr>
              <a:t>;</a:t>
            </a:r>
            <a:endParaRPr lang="cs-CZ" sz="2000" dirty="0">
              <a:solidFill>
                <a:srgbClr val="000066"/>
              </a:solidFill>
            </a:endParaRPr>
          </a:p>
          <a:p>
            <a:pPr marL="357188" lvl="1" indent="-342900" algn="l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sr-Cyrl-CS" sz="2000" dirty="0" smtClean="0">
                <a:solidFill>
                  <a:srgbClr val="000066"/>
                </a:solidFill>
              </a:rPr>
              <a:t>Тошкове представника ПКГ сносе сама привредна друштва</a:t>
            </a:r>
            <a:r>
              <a:rPr lang="cs-CZ" sz="2000" dirty="0" smtClean="0">
                <a:solidFill>
                  <a:srgbClr val="000066"/>
                </a:solidFill>
              </a:rPr>
              <a:t>;</a:t>
            </a:r>
          </a:p>
          <a:p>
            <a:pPr marL="357188" lvl="1" indent="-342900" algn="l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sr-Cyrl-CS" sz="2000" dirty="0" smtClean="0">
                <a:solidFill>
                  <a:srgbClr val="000066"/>
                </a:solidFill>
              </a:rPr>
              <a:t>Консултације и информисање се одвијају на принципу реципроцитета свих заинтересованих страна</a:t>
            </a:r>
            <a:r>
              <a:rPr lang="cs-CZ" sz="2000" dirty="0" smtClean="0">
                <a:solidFill>
                  <a:srgbClr val="000066"/>
                </a:solidFill>
              </a:rPr>
              <a:t>;</a:t>
            </a:r>
          </a:p>
          <a:p>
            <a:pPr marL="357188" lvl="1" indent="-342900" algn="l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sr-Cyrl-CS" sz="2000" dirty="0" smtClean="0">
                <a:solidFill>
                  <a:srgbClr val="000066"/>
                </a:solidFill>
              </a:rPr>
              <a:t>Регионалне ПКГ субгрупе могу бити успостављене</a:t>
            </a:r>
            <a:r>
              <a:rPr lang="en-GB" sz="2000" dirty="0" smtClean="0">
                <a:solidFill>
                  <a:srgbClr val="000066"/>
                </a:solidFill>
              </a:rPr>
              <a:t> </a:t>
            </a:r>
            <a:r>
              <a:rPr lang="sr-Cyrl-CS" sz="2000" dirty="0" smtClean="0">
                <a:solidFill>
                  <a:srgbClr val="000066"/>
                </a:solidFill>
              </a:rPr>
              <a:t>уколико је то потребно или неопходно</a:t>
            </a:r>
            <a:r>
              <a:rPr lang="en-GB" sz="2000" dirty="0" smtClean="0">
                <a:solidFill>
                  <a:srgbClr val="000066"/>
                </a:solidFill>
              </a:rPr>
              <a:t>.</a:t>
            </a:r>
            <a:endParaRPr lang="cs-CZ" sz="2000" dirty="0">
              <a:solidFill>
                <a:srgbClr val="000066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434" name="Text Box 2"/>
          <p:cNvSpPr txBox="1">
            <a:spLocks noChangeArrowheads="1"/>
          </p:cNvSpPr>
          <p:nvPr/>
        </p:nvSpPr>
        <p:spPr bwMode="auto">
          <a:xfrm>
            <a:off x="381000" y="1371600"/>
            <a:ext cx="8382000" cy="37240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sr-Cyrl-CS" sz="4400" b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ХВАЛА НА ПАЖЊИ</a:t>
            </a:r>
            <a:r>
              <a:rPr lang="en-GB" sz="4400" b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!</a:t>
            </a:r>
            <a:endParaRPr lang="en-GB" sz="4400" b="1" dirty="0">
              <a:solidFill>
                <a:srgbClr val="000066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ctr" eaLnBrk="1" hangingPunct="1">
              <a:spcBef>
                <a:spcPct val="50000"/>
              </a:spcBef>
              <a:defRPr/>
            </a:pPr>
            <a:endParaRPr lang="en-GB" sz="4400" b="1" dirty="0">
              <a:solidFill>
                <a:srgbClr val="000066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spcBef>
                <a:spcPct val="50000"/>
              </a:spcBef>
              <a:defRPr/>
            </a:pPr>
            <a:endParaRPr lang="en-GB" sz="2800" b="1" dirty="0">
              <a:solidFill>
                <a:srgbClr val="000066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spcBef>
                <a:spcPct val="50000"/>
              </a:spcBef>
              <a:defRPr/>
            </a:pPr>
            <a:r>
              <a:rPr lang="en-GB" sz="2800" b="1" dirty="0" err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Veselin</a:t>
            </a:r>
            <a:r>
              <a:rPr lang="en-GB" sz="2800" b="1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Milosevic</a:t>
            </a:r>
          </a:p>
          <a:p>
            <a:pPr eaLnBrk="1" hangingPunct="1">
              <a:spcBef>
                <a:spcPct val="50000"/>
              </a:spcBef>
              <a:defRPr/>
            </a:pPr>
            <a:r>
              <a:rPr lang="en-GB" sz="2800" b="1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milosevicv@carina.rs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4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0000"/>
      </a:hlink>
      <a:folHlink>
        <a:srgbClr val="0000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00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0000"/>
        </a:hlink>
        <a:folHlink>
          <a:srgbClr val="0000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5F5A5F2B824BA348AC8D4199FE4B2798" ma:contentTypeVersion="0" ma:contentTypeDescription="Kreiraj novi dokument." ma:contentTypeScope="" ma:versionID="bb90d89a6df3fd7d81aa3dc0ddcd558d">
  <xsd:schema xmlns:xsd="http://www.w3.org/2001/XMLSchema" xmlns:p="http://schemas.microsoft.com/office/2006/metadata/properties" targetNamespace="http://schemas.microsoft.com/office/2006/metadata/properties" ma:root="true" ma:fieldsID="3b73fd62d956a8a338841ee216455038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 sadržaja" ma:readOnly="true"/>
        <xsd:element ref="dc:title" minOccurs="0" maxOccurs="1" ma:index="4" ma:displayName="Naslov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>
  <documentManagement/>
</p:properties>
</file>

<file path=customXml/itemProps1.xml><?xml version="1.0" encoding="utf-8"?>
<ds:datastoreItem xmlns:ds="http://schemas.openxmlformats.org/officeDocument/2006/customXml" ds:itemID="{D131F616-BE48-4F41-89B6-1A442030D451}"/>
</file>

<file path=customXml/itemProps2.xml><?xml version="1.0" encoding="utf-8"?>
<ds:datastoreItem xmlns:ds="http://schemas.openxmlformats.org/officeDocument/2006/customXml" ds:itemID="{FDF3CB16-91C1-4B01-BA5D-98AFF94F43D6}"/>
</file>

<file path=customXml/itemProps3.xml><?xml version="1.0" encoding="utf-8"?>
<ds:datastoreItem xmlns:ds="http://schemas.openxmlformats.org/officeDocument/2006/customXml" ds:itemID="{0FC712A9-A00A-42C3-8B9F-7FE94DF68583}"/>
</file>

<file path=docProps/app.xml><?xml version="1.0" encoding="utf-8"?>
<Properties xmlns="http://schemas.openxmlformats.org/officeDocument/2006/extended-properties" xmlns:vt="http://schemas.openxmlformats.org/officeDocument/2006/docPropsVTypes">
  <TotalTime>8687</TotalTime>
  <Words>324</Words>
  <Application>Microsoft Office PowerPoint</Application>
  <PresentationFormat>Předvádění na obrazovce (4:3)</PresentationFormat>
  <Paragraphs>35</Paragraphs>
  <Slides>5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8" baseType="lpstr">
      <vt:lpstr>Arial</vt:lpstr>
      <vt:lpstr>Courier New</vt:lpstr>
      <vt:lpstr>Default Design</vt:lpstr>
      <vt:lpstr>Министарство финансија и привреде  Управа царина</vt:lpstr>
      <vt:lpstr>Сврха формирања ПКG је прављење платформе за:</vt:lpstr>
      <vt:lpstr>Мандат  ПКГ:</vt:lpstr>
      <vt:lpstr>ОПШТИ ПРИНЦИПИ РАДА И АКТИВНОСТИ ПКГ :</vt:lpstr>
      <vt:lpstr>Prezentace aplikace PowerPoint</vt:lpstr>
    </vt:vector>
  </TitlesOfParts>
  <Company>UCS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Za Vulovica</dc:title>
  <dc:creator>Zoran Ruzic</dc:creator>
  <cp:lastModifiedBy>user</cp:lastModifiedBy>
  <cp:revision>355</cp:revision>
  <dcterms:created xsi:type="dcterms:W3CDTF">2006-05-03T11:44:47Z</dcterms:created>
  <dcterms:modified xsi:type="dcterms:W3CDTF">2013-05-29T16:32:56Z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0x0101005F5A5F2B824BA348AC8D4199FE4B2798</vt:lpwstr>
  </property>
</Properties>
</file>