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wmf" ContentType="image/x-wmf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emf" ContentType="image/x-emf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70" r:id="rId3"/>
    <p:sldId id="269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jiljana Djokic" initials="L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22" autoAdjust="0"/>
  </p:normalViewPr>
  <p:slideViewPr>
    <p:cSldViewPr>
      <p:cViewPr>
        <p:scale>
          <a:sx n="100" d="100"/>
          <a:sy n="100" d="100"/>
        </p:scale>
        <p:origin x="-306" y="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223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8F3AB-4240-4986-9409-AA73829C1DAE}" type="datetimeFigureOut">
              <a:rPr lang="en-US" smtClean="0"/>
              <a:t>5/30/2013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4B444-2C0F-4B8E-AE39-4E1A55CA73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0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4B444-2C0F-4B8E-AE39-4E1A55CA73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73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4B444-2C0F-4B8E-AE39-4E1A55CA73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73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4B444-2C0F-4B8E-AE39-4E1A55CA73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73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4B444-2C0F-4B8E-AE39-4E1A55CA73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73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4B444-2C0F-4B8E-AE39-4E1A55CA73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73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4B444-2C0F-4B8E-AE39-4E1A55CA73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73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4B444-2C0F-4B8E-AE39-4E1A55CA73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7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w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wmf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0" y="140624"/>
            <a:ext cx="9124730" cy="91211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772816"/>
            <a:ext cx="9144000" cy="40102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33" y="6056983"/>
            <a:ext cx="2368243" cy="73059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87533" y="116632"/>
            <a:ext cx="33763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0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NCTS Project</a:t>
            </a:r>
            <a:endParaRPr lang="sr-Latn-RS" sz="1500" b="0" kern="1200" dirty="0" smtClean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  <a:p>
            <a:r>
              <a:rPr lang="en-US" sz="1500" b="0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EuropeAid/131367/C/SER/RS</a:t>
            </a:r>
            <a:endParaRPr lang="sr-Latn-RS" sz="1500" b="0" kern="1200" dirty="0" smtClean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3851920" y="116632"/>
            <a:ext cx="51189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0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Technical Assistance to the Customs Administration of Serbia to Support Modernization of the Customs Systems</a:t>
            </a:r>
            <a:endParaRPr lang="sr-Latn-RS" sz="1500" b="0" kern="1200" dirty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980728"/>
            <a:ext cx="1179474" cy="540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94" y="1034728"/>
            <a:ext cx="2583612" cy="432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34728"/>
            <a:ext cx="1042144" cy="432000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96126" y="5783107"/>
            <a:ext cx="111440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0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Beneficiary</a:t>
            </a:r>
            <a:endParaRPr lang="sr-Latn-RS" sz="1500" b="0" kern="1200" dirty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3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3152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548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026"/>
          <a:stretch/>
        </p:blipFill>
        <p:spPr>
          <a:xfrm rot="10800000">
            <a:off x="0" y="463940"/>
            <a:ext cx="9124730" cy="9488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98"/>
          <a:stretch/>
        </p:blipFill>
        <p:spPr>
          <a:xfrm>
            <a:off x="19270" y="5373216"/>
            <a:ext cx="9124730" cy="7388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1" y="6288072"/>
            <a:ext cx="943580" cy="43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663" y="6342072"/>
            <a:ext cx="1937709" cy="3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36" y="6342072"/>
            <a:ext cx="781608" cy="324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824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598368" y="46365"/>
            <a:ext cx="3376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NCTS Project</a:t>
            </a:r>
            <a:endParaRPr lang="sr-Latn-RS" sz="1800" b="1" kern="1200" dirty="0" smtClean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  <a:p>
            <a:pPr algn="r"/>
            <a:r>
              <a:rPr lang="en-US" sz="1800" b="1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EuropeAid/131367/C/SER/RS</a:t>
            </a:r>
            <a:endParaRPr lang="sr-Latn-RS" sz="1800" b="1" kern="1200" dirty="0" smtClean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371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494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7095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46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5103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1816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6831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30.5.2013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3109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379" y="6163504"/>
            <a:ext cx="864096" cy="5778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357754" y="62216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This project is funded by European Union</a:t>
            </a:r>
            <a:endParaRPr lang="sr-Latn-RS" sz="1200" b="1" kern="1200" dirty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9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3242791"/>
          </a:xfrm>
          <a:prstGeom prst="rect">
            <a:avLst/>
          </a:prstGeom>
        </p:spPr>
        <p:txBody>
          <a:bodyPr anchor="ctr"/>
          <a:lstStyle/>
          <a:p>
            <a:r>
              <a:rPr lang="en-US" sz="3200" dirty="0" smtClean="0">
                <a:solidFill>
                  <a:schemeClr val="accent1"/>
                </a:solidFill>
                <a:latin typeface="Candara" pitchFamily="34" charset="0"/>
              </a:rPr>
              <a:t/>
            </a:r>
            <a:br>
              <a:rPr lang="en-US" sz="3200" dirty="0" smtClean="0">
                <a:solidFill>
                  <a:schemeClr val="accent1"/>
                </a:solidFill>
                <a:latin typeface="Candara" pitchFamily="34" charset="0"/>
              </a:rPr>
            </a:br>
            <a:r>
              <a:rPr lang="sr-Latn-RS" sz="3200" dirty="0" smtClean="0">
                <a:solidFill>
                  <a:schemeClr val="accent1"/>
                </a:solidFill>
                <a:latin typeface="Candara" pitchFamily="34" charset="0"/>
              </a:rPr>
              <a:t>Tehnička </a:t>
            </a:r>
            <a:r>
              <a:rPr lang="sr-Latn-RS" sz="3200" dirty="0">
                <a:solidFill>
                  <a:schemeClr val="accent1"/>
                </a:solidFill>
                <a:latin typeface="Candara" pitchFamily="34" charset="0"/>
              </a:rPr>
              <a:t>pomoć Upravi carine Srbije za podršku modernizaciji carinskih </a:t>
            </a:r>
            <a:r>
              <a:rPr lang="sr-Latn-RS" sz="3200" dirty="0" smtClean="0">
                <a:solidFill>
                  <a:schemeClr val="accent1"/>
                </a:solidFill>
                <a:latin typeface="Candara" pitchFamily="34" charset="0"/>
              </a:rPr>
              <a:t>sistema</a:t>
            </a:r>
            <a:r>
              <a:rPr lang="en-US" sz="3200" dirty="0" smtClean="0">
                <a:solidFill>
                  <a:schemeClr val="accent1"/>
                </a:solidFill>
                <a:latin typeface="Candara" pitchFamily="34" charset="0"/>
              </a:rPr>
              <a:t/>
            </a:r>
            <a:br>
              <a:rPr lang="en-US" sz="3200" dirty="0" smtClean="0">
                <a:solidFill>
                  <a:schemeClr val="accent1"/>
                </a:solidFill>
                <a:latin typeface="Candara" pitchFamily="34" charset="0"/>
              </a:rPr>
            </a:br>
            <a:r>
              <a:rPr lang="en-US" sz="3200" dirty="0" smtClean="0">
                <a:solidFill>
                  <a:schemeClr val="accent1"/>
                </a:solidFill>
                <a:latin typeface="Candara" pitchFamily="34" charset="0"/>
              </a:rPr>
              <a:t>NCTS</a:t>
            </a:r>
            <a:r>
              <a:rPr lang="sr-Latn-RS" sz="6000" spc="300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/>
            </a:r>
            <a:br>
              <a:rPr lang="sr-Latn-RS" sz="6000" spc="300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</a:br>
            <a:endParaRPr lang="sr-Latn-RS" sz="6000" spc="3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7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Elementi projekta</a:t>
            </a:r>
          </a:p>
          <a:p>
            <a:pPr marL="0" indent="0">
              <a:buNone/>
            </a:pPr>
            <a:endParaRPr lang="sr-Latn-RS" sz="1600" dirty="0" smtClean="0"/>
          </a:p>
          <a:p>
            <a:pPr algn="just"/>
            <a:r>
              <a:rPr lang="en-GB" sz="1800" dirty="0" err="1" smtClean="0"/>
              <a:t>Ukupni</a:t>
            </a:r>
            <a:r>
              <a:rPr lang="en-GB" sz="1800" dirty="0" smtClean="0"/>
              <a:t> </a:t>
            </a:r>
            <a:r>
              <a:rPr lang="en-GB" sz="1800" dirty="0" err="1"/>
              <a:t>cilj</a:t>
            </a:r>
            <a:r>
              <a:rPr lang="en-GB" sz="1800" dirty="0"/>
              <a:t> </a:t>
            </a:r>
            <a:r>
              <a:rPr lang="en-GB" sz="1800" dirty="0" err="1"/>
              <a:t>ovog</a:t>
            </a:r>
            <a:r>
              <a:rPr lang="en-GB" sz="1800" dirty="0"/>
              <a:t> </a:t>
            </a:r>
            <a:r>
              <a:rPr lang="en-GB" sz="1800" dirty="0" err="1"/>
              <a:t>projekta</a:t>
            </a:r>
            <a:r>
              <a:rPr lang="en-GB" sz="1800" dirty="0"/>
              <a:t> je </a:t>
            </a:r>
            <a:r>
              <a:rPr lang="en-GB" sz="1800" dirty="0" err="1"/>
              <a:t>podrška</a:t>
            </a:r>
            <a:r>
              <a:rPr lang="en-GB" sz="1800" dirty="0"/>
              <a:t> </a:t>
            </a:r>
            <a:r>
              <a:rPr lang="en-GB" sz="1800" dirty="0" err="1"/>
              <a:t>procesa</a:t>
            </a:r>
            <a:r>
              <a:rPr lang="en-GB" sz="1800" dirty="0"/>
              <a:t> </a:t>
            </a:r>
            <a:r>
              <a:rPr lang="en-GB" sz="1800" dirty="0" err="1"/>
              <a:t>modernizacije</a:t>
            </a:r>
            <a:r>
              <a:rPr lang="en-GB" sz="1800" dirty="0"/>
              <a:t> </a:t>
            </a:r>
            <a:r>
              <a:rPr lang="en-GB" sz="1800" dirty="0" err="1"/>
              <a:t>državne</a:t>
            </a:r>
            <a:r>
              <a:rPr lang="en-GB" sz="1800" dirty="0"/>
              <a:t> </a:t>
            </a:r>
            <a:r>
              <a:rPr lang="en-GB" sz="1800" dirty="0" err="1"/>
              <a:t>uprave</a:t>
            </a:r>
            <a:r>
              <a:rPr lang="en-GB" sz="1800" dirty="0"/>
              <a:t> </a:t>
            </a:r>
            <a:r>
              <a:rPr lang="sr-Latn-RS" sz="1800" dirty="0" smtClean="0"/>
              <a:t>primenom standarda i prakse EU, </a:t>
            </a:r>
            <a:r>
              <a:rPr lang="en-GB" sz="1800" dirty="0" err="1" smtClean="0"/>
              <a:t>kojom</a:t>
            </a:r>
            <a:r>
              <a:rPr lang="en-GB" sz="1800" dirty="0" smtClean="0"/>
              <a:t> </a:t>
            </a:r>
            <a:r>
              <a:rPr lang="en-GB" sz="1800" dirty="0"/>
              <a:t>se </a:t>
            </a:r>
            <a:r>
              <a:rPr lang="en-GB" sz="1800" dirty="0" err="1"/>
              <a:t>obezbeđuje</a:t>
            </a:r>
            <a:r>
              <a:rPr lang="en-GB" sz="1800" dirty="0"/>
              <a:t> </a:t>
            </a:r>
            <a:r>
              <a:rPr lang="en-GB" sz="1800" dirty="0" err="1"/>
              <a:t>zaštita</a:t>
            </a:r>
            <a:r>
              <a:rPr lang="en-GB" sz="1800" dirty="0"/>
              <a:t> </a:t>
            </a:r>
            <a:r>
              <a:rPr lang="en-GB" sz="1800" dirty="0" err="1"/>
              <a:t>fiskalnih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finansijskih</a:t>
            </a:r>
            <a:r>
              <a:rPr lang="en-GB" sz="1800" dirty="0"/>
              <a:t> </a:t>
            </a:r>
            <a:r>
              <a:rPr lang="en-GB" sz="1800" dirty="0" err="1"/>
              <a:t>interesa</a:t>
            </a:r>
            <a:r>
              <a:rPr lang="en-GB" sz="1800" dirty="0"/>
              <a:t> </a:t>
            </a:r>
            <a:r>
              <a:rPr lang="en-GB" sz="1800" dirty="0" err="1"/>
              <a:t>Republike</a:t>
            </a:r>
            <a:r>
              <a:rPr lang="en-GB" sz="1800" dirty="0"/>
              <a:t> </a:t>
            </a:r>
            <a:r>
              <a:rPr lang="en-GB" sz="1800" dirty="0" err="1"/>
              <a:t>Srbije</a:t>
            </a:r>
            <a:r>
              <a:rPr lang="en-GB" sz="1800" dirty="0"/>
              <a:t>, </a:t>
            </a:r>
            <a:r>
              <a:rPr lang="en-GB" sz="1800" dirty="0" err="1"/>
              <a:t>olakšava</a:t>
            </a:r>
            <a:r>
              <a:rPr lang="en-GB" sz="1800" dirty="0"/>
              <a:t> </a:t>
            </a:r>
            <a:r>
              <a:rPr lang="en-GB" sz="1800" dirty="0" err="1"/>
              <a:t>legitimna</a:t>
            </a:r>
            <a:r>
              <a:rPr lang="en-GB" sz="1800" dirty="0"/>
              <a:t> </a:t>
            </a:r>
            <a:r>
              <a:rPr lang="en-GB" sz="1800" dirty="0" err="1"/>
              <a:t>trgovina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zaštita</a:t>
            </a:r>
            <a:r>
              <a:rPr lang="en-GB" sz="1800" dirty="0"/>
              <a:t> </a:t>
            </a:r>
            <a:r>
              <a:rPr lang="en-GB" sz="1800" dirty="0" err="1" smtClean="0"/>
              <a:t>društva</a:t>
            </a:r>
            <a:r>
              <a:rPr lang="sr-Latn-RS" sz="1800" dirty="0" smtClean="0"/>
              <a:t>.</a:t>
            </a:r>
          </a:p>
          <a:p>
            <a:pPr algn="just"/>
            <a:r>
              <a:rPr lang="sr-Latn-RS" sz="1800" dirty="0" smtClean="0"/>
              <a:t>Projekat finansira Delegacija EU u Srbiji</a:t>
            </a:r>
          </a:p>
          <a:p>
            <a:pPr algn="just"/>
            <a:r>
              <a:rPr lang="sr-Latn-RS" sz="1800" dirty="0" smtClean="0"/>
              <a:t>Trajanje projekta, 27 meseci: 15.11.2012. – 15.02.2015.</a:t>
            </a:r>
          </a:p>
          <a:p>
            <a:pPr algn="just"/>
            <a:r>
              <a:rPr lang="sr-Latn-RS" sz="1800" dirty="0" smtClean="0"/>
              <a:t>Upravljački  tim Projekta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1800" dirty="0" smtClean="0"/>
              <a:t>Rukovodilac Projekta EU Delegacija, g-din  George Papagiannis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1800" dirty="0" smtClean="0"/>
              <a:t>Rukovodilac Projekta Uprava Carina, g-đa  Olga Protić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1800" dirty="0" smtClean="0"/>
              <a:t>Rukovodilac Projekta Konzorcijum </a:t>
            </a:r>
            <a:r>
              <a:rPr lang="sr-Latn-RS" sz="1800" dirty="0"/>
              <a:t>g-đa </a:t>
            </a:r>
            <a:r>
              <a:rPr lang="sr-Latn-RS" sz="1800" dirty="0" smtClean="0"/>
              <a:t>Ljiljana Đokić</a:t>
            </a:r>
          </a:p>
          <a:p>
            <a:pPr lvl="1" algn="just">
              <a:buFont typeface="Wingdings" pitchFamily="2" charset="2"/>
              <a:buChar char="v"/>
            </a:pPr>
            <a:r>
              <a:rPr lang="sr-Latn-RS" sz="1800" dirty="0" smtClean="0"/>
              <a:t>Rukovodilac Ekspertskog tima Konzorcijuma g-din Jaroslav Ille</a:t>
            </a:r>
          </a:p>
          <a:p>
            <a:pPr algn="just"/>
            <a:endParaRPr lang="sr-Latn-RS" sz="1800" dirty="0" smtClean="0"/>
          </a:p>
          <a:p>
            <a:pPr algn="just"/>
            <a:endParaRPr lang="sr-Latn-RS" sz="1800" dirty="0" smtClean="0"/>
          </a:p>
          <a:p>
            <a:pPr marL="0" indent="0" algn="just">
              <a:buNone/>
            </a:pPr>
            <a:endParaRPr lang="en-US" sz="1600" i="1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392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Rezultati projekta</a:t>
            </a:r>
            <a:endParaRPr lang="en-US" i="1" dirty="0" smtClean="0"/>
          </a:p>
          <a:p>
            <a:r>
              <a:rPr lang="sr-Latn-RS" sz="1800" b="1" dirty="0" smtClean="0"/>
              <a:t>Rezultat</a:t>
            </a:r>
            <a:r>
              <a:rPr lang="en-GB" sz="1800" b="1" dirty="0" smtClean="0"/>
              <a:t> </a:t>
            </a:r>
            <a:r>
              <a:rPr lang="en-GB" sz="1800" b="1" dirty="0"/>
              <a:t>1</a:t>
            </a:r>
            <a:endParaRPr lang="en-US" sz="1800" dirty="0"/>
          </a:p>
          <a:p>
            <a:pPr marL="0" indent="0" algn="just">
              <a:buNone/>
            </a:pPr>
            <a:r>
              <a:rPr lang="en-GB" sz="1400" dirty="0" err="1" smtClean="0"/>
              <a:t>Uskladiti</a:t>
            </a:r>
            <a:r>
              <a:rPr lang="en-GB" sz="1400" dirty="0" smtClean="0"/>
              <a:t> </a:t>
            </a:r>
            <a:r>
              <a:rPr lang="en-GB" sz="1400" dirty="0" err="1"/>
              <a:t>srpski</a:t>
            </a:r>
            <a:r>
              <a:rPr lang="en-GB" sz="1400" dirty="0"/>
              <a:t> </a:t>
            </a:r>
            <a:r>
              <a:rPr lang="en-GB" sz="1400" dirty="0" err="1"/>
              <a:t>carinski</a:t>
            </a:r>
            <a:r>
              <a:rPr lang="en-GB" sz="1400" dirty="0"/>
              <a:t> </a:t>
            </a:r>
            <a:r>
              <a:rPr lang="en-GB" sz="1400" dirty="0" err="1"/>
              <a:t>tranzitni</a:t>
            </a:r>
            <a:r>
              <a:rPr lang="en-GB" sz="1400" dirty="0"/>
              <a:t> </a:t>
            </a:r>
            <a:r>
              <a:rPr lang="en-GB" sz="1400" dirty="0" err="1"/>
              <a:t>sistem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procedure </a:t>
            </a:r>
            <a:r>
              <a:rPr lang="en-GB" sz="1400" dirty="0" err="1"/>
              <a:t>sa</a:t>
            </a:r>
            <a:r>
              <a:rPr lang="en-GB" sz="1400" dirty="0"/>
              <a:t> </a:t>
            </a:r>
            <a:r>
              <a:rPr lang="en-GB" sz="1400" dirty="0" err="1"/>
              <a:t>propisima</a:t>
            </a:r>
            <a:r>
              <a:rPr lang="en-GB" sz="1400" dirty="0"/>
              <a:t> </a:t>
            </a:r>
            <a:r>
              <a:rPr lang="en-GB" sz="1400" dirty="0" err="1"/>
              <a:t>Konvencije</a:t>
            </a:r>
            <a:r>
              <a:rPr lang="en-GB" sz="1400" dirty="0"/>
              <a:t> o </a:t>
            </a:r>
            <a:r>
              <a:rPr lang="en-GB" sz="1400" dirty="0" err="1"/>
              <a:t>zajedničkom</a:t>
            </a:r>
            <a:r>
              <a:rPr lang="en-GB" sz="1400" dirty="0"/>
              <a:t> </a:t>
            </a:r>
            <a:r>
              <a:rPr lang="en-GB" sz="1400" dirty="0" err="1"/>
              <a:t>tranzitnom</a:t>
            </a:r>
            <a:r>
              <a:rPr lang="en-GB" sz="1400" dirty="0"/>
              <a:t> </a:t>
            </a:r>
            <a:r>
              <a:rPr lang="en-GB" sz="1400" dirty="0" err="1"/>
              <a:t>postupku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sa</a:t>
            </a:r>
            <a:r>
              <a:rPr lang="en-GB" sz="1400" dirty="0"/>
              <a:t> </a:t>
            </a:r>
            <a:r>
              <a:rPr lang="en-GB" sz="1400" dirty="0" err="1"/>
              <a:t>propisima</a:t>
            </a:r>
            <a:r>
              <a:rPr lang="en-GB" sz="1400" dirty="0"/>
              <a:t> NCTS </a:t>
            </a:r>
            <a:r>
              <a:rPr lang="en-GB" sz="1400" dirty="0" err="1"/>
              <a:t>putem</a:t>
            </a:r>
            <a:r>
              <a:rPr lang="en-GB" sz="1400" dirty="0"/>
              <a:t> </a:t>
            </a:r>
            <a:r>
              <a:rPr lang="en-GB" sz="1400" dirty="0" err="1"/>
              <a:t>implementacije</a:t>
            </a:r>
            <a:r>
              <a:rPr lang="en-GB" sz="1400" dirty="0"/>
              <a:t> NCTS </a:t>
            </a:r>
            <a:r>
              <a:rPr lang="en-GB" sz="1400" dirty="0" err="1"/>
              <a:t>kompatibilne</a:t>
            </a:r>
            <a:r>
              <a:rPr lang="en-GB" sz="1400" dirty="0"/>
              <a:t> </a:t>
            </a:r>
            <a:r>
              <a:rPr lang="en-GB" sz="1400" dirty="0" err="1"/>
              <a:t>nacionalne</a:t>
            </a:r>
            <a:r>
              <a:rPr lang="en-GB" sz="1400" dirty="0"/>
              <a:t> </a:t>
            </a:r>
            <a:r>
              <a:rPr lang="en-GB" sz="1400" dirty="0" err="1"/>
              <a:t>aplikacije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nacionalni</a:t>
            </a:r>
            <a:r>
              <a:rPr lang="en-GB" sz="1400" dirty="0"/>
              <a:t> </a:t>
            </a:r>
            <a:r>
              <a:rPr lang="en-GB" sz="1400" dirty="0" err="1"/>
              <a:t>tranzit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Sistem</a:t>
            </a:r>
            <a:r>
              <a:rPr lang="en-GB" sz="1400" dirty="0"/>
              <a:t> </a:t>
            </a:r>
            <a:r>
              <a:rPr lang="en-GB" sz="1400" dirty="0" err="1"/>
              <a:t>upravljanja</a:t>
            </a:r>
            <a:r>
              <a:rPr lang="en-GB" sz="1400" dirty="0"/>
              <a:t> </a:t>
            </a:r>
            <a:r>
              <a:rPr lang="en-GB" sz="1400" dirty="0" err="1"/>
              <a:t>obezbeđenjem</a:t>
            </a:r>
            <a:r>
              <a:rPr lang="en-GB" sz="1800" dirty="0"/>
              <a:t>. </a:t>
            </a:r>
            <a:endParaRPr lang="en-US" sz="1800" dirty="0"/>
          </a:p>
          <a:p>
            <a:r>
              <a:rPr lang="sr-Latn-RS" sz="1800" b="1" dirty="0"/>
              <a:t>Rezultat</a:t>
            </a:r>
            <a:r>
              <a:rPr lang="en-GB" sz="1800" b="1" dirty="0" smtClean="0"/>
              <a:t> </a:t>
            </a:r>
            <a:r>
              <a:rPr lang="en-GB" sz="1800" b="1" dirty="0"/>
              <a:t>2</a:t>
            </a:r>
            <a:endParaRPr lang="en-US" sz="1800" dirty="0"/>
          </a:p>
          <a:p>
            <a:pPr marL="0" indent="0" algn="just">
              <a:buNone/>
            </a:pPr>
            <a:r>
              <a:rPr lang="en-GB" sz="1400" dirty="0" err="1"/>
              <a:t>Uskladiti</a:t>
            </a:r>
            <a:r>
              <a:rPr lang="en-GB" sz="1400" dirty="0"/>
              <a:t> </a:t>
            </a:r>
            <a:r>
              <a:rPr lang="en-GB" sz="1400" dirty="0" err="1"/>
              <a:t>postupke</a:t>
            </a:r>
            <a:r>
              <a:rPr lang="en-GB" sz="1400" dirty="0"/>
              <a:t> </a:t>
            </a:r>
            <a:r>
              <a:rPr lang="en-GB" sz="1400" dirty="0" err="1"/>
              <a:t>kontrole</a:t>
            </a:r>
            <a:r>
              <a:rPr lang="en-GB" sz="1400" dirty="0"/>
              <a:t> </a:t>
            </a:r>
            <a:r>
              <a:rPr lang="en-GB" sz="1400" dirty="0" err="1"/>
              <a:t>srpske</a:t>
            </a:r>
            <a:r>
              <a:rPr lang="en-GB" sz="1400" dirty="0"/>
              <a:t> </a:t>
            </a:r>
            <a:r>
              <a:rPr lang="en-GB" sz="1400" dirty="0" err="1"/>
              <a:t>carine</a:t>
            </a:r>
            <a:r>
              <a:rPr lang="en-GB" sz="1400" dirty="0"/>
              <a:t> </a:t>
            </a:r>
            <a:r>
              <a:rPr lang="en-GB" sz="1400" dirty="0" err="1"/>
              <a:t>sa</a:t>
            </a:r>
            <a:r>
              <a:rPr lang="en-GB" sz="1400" dirty="0"/>
              <a:t> </a:t>
            </a:r>
            <a:r>
              <a:rPr lang="en-GB" sz="1400" dirty="0" err="1"/>
              <a:t>sistemima</a:t>
            </a:r>
            <a:r>
              <a:rPr lang="en-GB" sz="1400" dirty="0"/>
              <a:t> EU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upravljanje</a:t>
            </a:r>
            <a:r>
              <a:rPr lang="en-GB" sz="1400" dirty="0"/>
              <a:t> </a:t>
            </a:r>
            <a:r>
              <a:rPr lang="en-GB" sz="1400" dirty="0" err="1"/>
              <a:t>rizikom</a:t>
            </a:r>
            <a:r>
              <a:rPr lang="en-GB" sz="1400" dirty="0"/>
              <a:t> </a:t>
            </a:r>
            <a:r>
              <a:rPr lang="en-GB" sz="1400" dirty="0" err="1"/>
              <a:t>putem</a:t>
            </a:r>
            <a:r>
              <a:rPr lang="en-GB" sz="1400" dirty="0"/>
              <a:t> </a:t>
            </a:r>
            <a:r>
              <a:rPr lang="en-GB" sz="1400" dirty="0" err="1"/>
              <a:t>implementacije</a:t>
            </a:r>
            <a:r>
              <a:rPr lang="en-GB" sz="1400" dirty="0"/>
              <a:t> IT </a:t>
            </a:r>
            <a:r>
              <a:rPr lang="en-GB" sz="1400" dirty="0" err="1"/>
              <a:t>sistema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upravljanje</a:t>
            </a:r>
            <a:r>
              <a:rPr lang="en-GB" sz="1400" dirty="0"/>
              <a:t> </a:t>
            </a:r>
            <a:r>
              <a:rPr lang="en-GB" sz="1400" dirty="0" err="1"/>
              <a:t>rizikom</a:t>
            </a:r>
            <a:r>
              <a:rPr lang="en-GB" sz="1400" dirty="0"/>
              <a:t> </a:t>
            </a:r>
            <a:r>
              <a:rPr lang="en-GB" sz="1400" dirty="0" err="1"/>
              <a:t>kao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tehnikama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tehnologijom</a:t>
            </a:r>
            <a:r>
              <a:rPr lang="en-GB" sz="1400" dirty="0"/>
              <a:t> </a:t>
            </a:r>
            <a:r>
              <a:rPr lang="en-GB" sz="1400" dirty="0" err="1"/>
              <a:t>upravljanja</a:t>
            </a:r>
            <a:r>
              <a:rPr lang="en-GB" sz="1400" dirty="0"/>
              <a:t> </a:t>
            </a:r>
            <a:r>
              <a:rPr lang="en-GB" sz="1400" dirty="0" err="1"/>
              <a:t>rizikom</a:t>
            </a:r>
            <a:r>
              <a:rPr lang="en-GB" sz="1800" dirty="0"/>
              <a:t>.</a:t>
            </a:r>
            <a:endParaRPr lang="en-US" sz="1800" dirty="0"/>
          </a:p>
          <a:p>
            <a:r>
              <a:rPr lang="sr-Latn-RS" sz="1800" b="1" dirty="0"/>
              <a:t>Rezultat</a:t>
            </a:r>
            <a:r>
              <a:rPr lang="en-GB" sz="1800" b="1" dirty="0" smtClean="0"/>
              <a:t> </a:t>
            </a:r>
            <a:r>
              <a:rPr lang="en-GB" sz="1800" b="1" dirty="0"/>
              <a:t>3 </a:t>
            </a:r>
            <a:endParaRPr lang="en-US" sz="1800" dirty="0"/>
          </a:p>
          <a:p>
            <a:pPr marL="0" indent="0" algn="just">
              <a:buNone/>
            </a:pPr>
            <a:r>
              <a:rPr lang="en-GB" sz="1400" dirty="0" err="1"/>
              <a:t>Uvesti</a:t>
            </a:r>
            <a:r>
              <a:rPr lang="en-GB" sz="1400" dirty="0"/>
              <a:t> </a:t>
            </a:r>
            <a:r>
              <a:rPr lang="en-GB" sz="1400" dirty="0" err="1"/>
              <a:t>Sistem</a:t>
            </a:r>
            <a:r>
              <a:rPr lang="en-GB" sz="1400" dirty="0"/>
              <a:t> </a:t>
            </a:r>
            <a:r>
              <a:rPr lang="en-GB" sz="1400" dirty="0" err="1"/>
              <a:t>ovlašćenog</a:t>
            </a:r>
            <a:r>
              <a:rPr lang="en-GB" sz="1400" dirty="0"/>
              <a:t> </a:t>
            </a:r>
            <a:r>
              <a:rPr lang="en-GB" sz="1400" dirty="0" err="1"/>
              <a:t>privrednog</a:t>
            </a:r>
            <a:r>
              <a:rPr lang="en-GB" sz="1400" dirty="0"/>
              <a:t> </a:t>
            </a:r>
            <a:r>
              <a:rPr lang="en-GB" sz="1400" dirty="0" err="1"/>
              <a:t>subjekta</a:t>
            </a:r>
            <a:r>
              <a:rPr lang="en-GB" sz="1400" dirty="0"/>
              <a:t> (AEO)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sprovesti</a:t>
            </a:r>
            <a:r>
              <a:rPr lang="en-GB" sz="1400" dirty="0"/>
              <a:t> </a:t>
            </a:r>
            <a:r>
              <a:rPr lang="en-GB" sz="1400" dirty="0" err="1"/>
              <a:t>obuku</a:t>
            </a:r>
            <a:r>
              <a:rPr lang="en-GB" sz="1400" dirty="0"/>
              <a:t> </a:t>
            </a:r>
            <a:r>
              <a:rPr lang="en-GB" sz="1400" dirty="0" err="1"/>
              <a:t>carinskih</a:t>
            </a:r>
            <a:r>
              <a:rPr lang="en-GB" sz="1400" dirty="0"/>
              <a:t> </a:t>
            </a:r>
            <a:r>
              <a:rPr lang="en-GB" sz="1400" dirty="0" err="1"/>
              <a:t>službenika</a:t>
            </a:r>
            <a:r>
              <a:rPr lang="en-GB" sz="1400" dirty="0"/>
              <a:t> </a:t>
            </a:r>
            <a:r>
              <a:rPr lang="en-GB" sz="1400" dirty="0" err="1"/>
              <a:t>koji</a:t>
            </a:r>
            <a:r>
              <a:rPr lang="en-GB" sz="1400" dirty="0"/>
              <a:t> </a:t>
            </a:r>
            <a:r>
              <a:rPr lang="en-GB" sz="1400" dirty="0" err="1"/>
              <a:t>obavljaju</a:t>
            </a:r>
            <a:r>
              <a:rPr lang="en-GB" sz="1400" dirty="0"/>
              <a:t> </a:t>
            </a:r>
            <a:r>
              <a:rPr lang="en-GB" sz="1400" dirty="0" err="1"/>
              <a:t>operativne</a:t>
            </a:r>
            <a:r>
              <a:rPr lang="en-GB" sz="1400" dirty="0"/>
              <a:t> </a:t>
            </a:r>
            <a:r>
              <a:rPr lang="en-GB" sz="1400" dirty="0" err="1"/>
              <a:t>poslove</a:t>
            </a:r>
            <a:r>
              <a:rPr lang="en-GB" sz="1400" dirty="0"/>
              <a:t> </a:t>
            </a:r>
            <a:r>
              <a:rPr lang="en-GB" sz="1400" dirty="0" err="1"/>
              <a:t>radi</a:t>
            </a:r>
            <a:r>
              <a:rPr lang="en-GB" sz="1400" dirty="0"/>
              <a:t> </a:t>
            </a:r>
            <a:r>
              <a:rPr lang="en-GB" sz="1400" dirty="0" err="1"/>
              <a:t>upoznavanja</a:t>
            </a:r>
            <a:r>
              <a:rPr lang="en-GB" sz="1400" dirty="0"/>
              <a:t> s </a:t>
            </a:r>
            <a:r>
              <a:rPr lang="en-GB" sz="1400" dirty="0" err="1"/>
              <a:t>procedurama</a:t>
            </a:r>
            <a:r>
              <a:rPr lang="en-GB" sz="1400" dirty="0"/>
              <a:t> </a:t>
            </a:r>
            <a:r>
              <a:rPr lang="en-GB" sz="1400" dirty="0" err="1"/>
              <a:t>koje</a:t>
            </a:r>
            <a:r>
              <a:rPr lang="en-GB" sz="1400" dirty="0"/>
              <a:t> </a:t>
            </a:r>
            <a:r>
              <a:rPr lang="en-GB" sz="1400" dirty="0" err="1"/>
              <a:t>treba</a:t>
            </a:r>
            <a:r>
              <a:rPr lang="en-GB" sz="1400" dirty="0"/>
              <a:t> </a:t>
            </a:r>
            <a:r>
              <a:rPr lang="en-GB" sz="1400" dirty="0" err="1"/>
              <a:t>usvojiti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postupaka</a:t>
            </a:r>
            <a:r>
              <a:rPr lang="en-GB" sz="1400" dirty="0"/>
              <a:t> </a:t>
            </a:r>
            <a:r>
              <a:rPr lang="en-GB" sz="1400" dirty="0" err="1"/>
              <a:t>koje</a:t>
            </a:r>
            <a:r>
              <a:rPr lang="en-GB" sz="1400" dirty="0"/>
              <a:t> </a:t>
            </a:r>
            <a:r>
              <a:rPr lang="en-GB" sz="1400" dirty="0" err="1"/>
              <a:t>treba</a:t>
            </a:r>
            <a:r>
              <a:rPr lang="en-GB" sz="1400" dirty="0"/>
              <a:t> </a:t>
            </a:r>
            <a:r>
              <a:rPr lang="en-GB" sz="1400" dirty="0" err="1"/>
              <a:t>preduzeti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AEO</a:t>
            </a:r>
            <a:r>
              <a:rPr lang="en-GB" sz="1800" dirty="0"/>
              <a:t>.</a:t>
            </a:r>
            <a:endParaRPr lang="en-US" sz="1800" dirty="0"/>
          </a:p>
          <a:p>
            <a:r>
              <a:rPr lang="sr-Latn-RS" sz="1800" b="1" dirty="0"/>
              <a:t>Rezultat</a:t>
            </a:r>
            <a:r>
              <a:rPr lang="en-GB" sz="1800" b="1" dirty="0" smtClean="0"/>
              <a:t> </a:t>
            </a:r>
            <a:r>
              <a:rPr lang="en-GB" sz="1800" b="1" dirty="0"/>
              <a:t>4</a:t>
            </a:r>
            <a:endParaRPr lang="en-US" sz="1800" dirty="0"/>
          </a:p>
          <a:p>
            <a:pPr marL="0" indent="0" algn="just">
              <a:buNone/>
            </a:pPr>
            <a:r>
              <a:rPr lang="en-GB" sz="1400" dirty="0" err="1"/>
              <a:t>Sprovesti</a:t>
            </a:r>
            <a:r>
              <a:rPr lang="en-GB" sz="1400" dirty="0"/>
              <a:t> </a:t>
            </a:r>
            <a:r>
              <a:rPr lang="en-GB" sz="1400" dirty="0" err="1"/>
              <a:t>studiju</a:t>
            </a:r>
            <a:r>
              <a:rPr lang="en-GB" sz="1400" dirty="0"/>
              <a:t> </a:t>
            </a:r>
            <a:r>
              <a:rPr lang="en-GB" sz="1400" dirty="0" err="1"/>
              <a:t>izvodljivosti</a:t>
            </a:r>
            <a:r>
              <a:rPr lang="en-GB" sz="1400" dirty="0"/>
              <a:t> </a:t>
            </a:r>
            <a:r>
              <a:rPr lang="en-GB" sz="1400" dirty="0" err="1"/>
              <a:t>kako</a:t>
            </a:r>
            <a:r>
              <a:rPr lang="en-GB" sz="1400" dirty="0"/>
              <a:t> bi se </a:t>
            </a:r>
            <a:r>
              <a:rPr lang="en-GB" sz="1400" dirty="0" err="1"/>
              <a:t>postavili</a:t>
            </a:r>
            <a:r>
              <a:rPr lang="en-GB" sz="1400" dirty="0"/>
              <a:t> </a:t>
            </a:r>
            <a:r>
              <a:rPr lang="en-GB" sz="1400" dirty="0" err="1"/>
              <a:t>prioriteti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poboljšanje</a:t>
            </a:r>
            <a:r>
              <a:rPr lang="en-GB" sz="1400" dirty="0"/>
              <a:t> </a:t>
            </a:r>
            <a:r>
              <a:rPr lang="en-GB" sz="1400" dirty="0" err="1"/>
              <a:t>procedura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 smtClean="0"/>
              <a:t>metodologije</a:t>
            </a:r>
            <a:r>
              <a:rPr lang="en-GB" sz="1400" dirty="0" smtClean="0"/>
              <a:t> </a:t>
            </a:r>
            <a:r>
              <a:rPr lang="en-GB" sz="1400" dirty="0" err="1"/>
              <a:t>srpske</a:t>
            </a:r>
            <a:r>
              <a:rPr lang="en-GB" sz="1400" dirty="0"/>
              <a:t> </a:t>
            </a:r>
            <a:r>
              <a:rPr lang="en-GB" sz="1400" dirty="0" err="1"/>
              <a:t>carine</a:t>
            </a:r>
            <a:r>
              <a:rPr lang="en-GB" sz="1400" dirty="0"/>
              <a:t> </a:t>
            </a:r>
            <a:r>
              <a:rPr lang="en-GB" sz="1400" dirty="0" err="1"/>
              <a:t>koje</a:t>
            </a:r>
            <a:r>
              <a:rPr lang="en-GB" sz="1400" dirty="0"/>
              <a:t> se </a:t>
            </a:r>
            <a:r>
              <a:rPr lang="en-GB" sz="1400" dirty="0" err="1"/>
              <a:t>primenjuju</a:t>
            </a:r>
            <a:r>
              <a:rPr lang="en-GB" sz="1400" dirty="0"/>
              <a:t> u </a:t>
            </a:r>
            <a:r>
              <a:rPr lang="en-GB" sz="1400" dirty="0" err="1"/>
              <a:t>železničkom</a:t>
            </a:r>
            <a:r>
              <a:rPr lang="en-GB" sz="1400" dirty="0"/>
              <a:t>, </a:t>
            </a:r>
            <a:r>
              <a:rPr lang="en-GB" sz="1400" dirty="0" err="1"/>
              <a:t>rečnom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vazdušnom</a:t>
            </a:r>
            <a:r>
              <a:rPr lang="en-GB" sz="1400" dirty="0"/>
              <a:t> </a:t>
            </a:r>
            <a:r>
              <a:rPr lang="en-GB" sz="1400" dirty="0" err="1"/>
              <a:t>saobraćaju</a:t>
            </a:r>
            <a:r>
              <a:rPr lang="en-GB" sz="1400" dirty="0"/>
              <a:t>. </a:t>
            </a: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71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Rezultat</a:t>
            </a:r>
            <a:r>
              <a:rPr lang="sr-Cyrl-RS" dirty="0" smtClean="0"/>
              <a:t>  1 </a:t>
            </a:r>
            <a:r>
              <a:rPr lang="sr-Latn-RS" dirty="0" smtClean="0"/>
              <a:t>NCTS</a:t>
            </a:r>
            <a:endParaRPr lang="en-US" dirty="0" smtClean="0"/>
          </a:p>
          <a:p>
            <a:r>
              <a:rPr lang="en-GB" sz="1800" u="sng" dirty="0" smtClean="0"/>
              <a:t>NCTS NTA </a:t>
            </a:r>
            <a:r>
              <a:rPr lang="en-GB" sz="1800" u="sng" dirty="0" err="1" smtClean="0"/>
              <a:t>Nacionalna</a:t>
            </a:r>
            <a:r>
              <a:rPr lang="en-GB" sz="1800" u="sng" dirty="0" smtClean="0"/>
              <a:t> </a:t>
            </a:r>
            <a:r>
              <a:rPr lang="en-GB" sz="1800" u="sng" dirty="0" err="1" smtClean="0"/>
              <a:t>tranzitna</a:t>
            </a:r>
            <a:r>
              <a:rPr lang="en-GB" sz="1800" u="sng" dirty="0" smtClean="0"/>
              <a:t> </a:t>
            </a:r>
            <a:r>
              <a:rPr lang="en-GB" sz="1800" u="sng" dirty="0" err="1" smtClean="0"/>
              <a:t>aplikacija</a:t>
            </a:r>
            <a:r>
              <a:rPr lang="en-GB" sz="1800" u="sng" dirty="0" smtClean="0"/>
              <a:t> </a:t>
            </a:r>
            <a:r>
              <a:rPr lang="sr-Latn-RS" sz="1600" dirty="0" smtClean="0"/>
              <a:t>za registrovanje </a:t>
            </a:r>
            <a:r>
              <a:rPr lang="sr-Latn-RS" sz="1600" dirty="0"/>
              <a:t>elektronske carinske </a:t>
            </a:r>
            <a:r>
              <a:rPr lang="sr-Latn-RS" sz="1600" dirty="0" smtClean="0"/>
              <a:t>deklaracije i potpunu automatizaciju poslovnih procesa u tranzitnom carinskom postupku, zasnovanu na razmeni elektronskih poruka između učesnika u tranzitnom postupku</a:t>
            </a:r>
          </a:p>
          <a:p>
            <a:pPr marL="0" indent="0">
              <a:buNone/>
            </a:pPr>
            <a:r>
              <a:rPr lang="sr-Latn-RS" sz="1600" dirty="0" smtClean="0"/>
              <a:t>NCTS_NTA </a:t>
            </a:r>
            <a:r>
              <a:rPr lang="en-US" sz="1600" dirty="0" smtClean="0"/>
              <a:t> </a:t>
            </a:r>
            <a:r>
              <a:rPr lang="sr-Latn-RS" sz="1600" dirty="0" smtClean="0"/>
              <a:t>Pokriva </a:t>
            </a:r>
            <a:r>
              <a:rPr lang="sr-Latn-RS" sz="1600" dirty="0" smtClean="0"/>
              <a:t>funkcionalnosti NCTS i Zajedničkog tranzita, standardna i pojednostavljene procedura (propisane </a:t>
            </a:r>
            <a:r>
              <a:rPr lang="sr-Latn-RS" sz="1600" dirty="0" smtClean="0"/>
              <a:t>Uredbom</a:t>
            </a:r>
            <a:r>
              <a:rPr lang="en-US" sz="1600" dirty="0" smtClean="0"/>
              <a:t> o </a:t>
            </a:r>
            <a:r>
              <a:rPr lang="en-US" sz="1600" dirty="0" err="1" smtClean="0"/>
              <a:t>dozvoljenom</a:t>
            </a:r>
            <a:r>
              <a:rPr lang="en-US" sz="1600" dirty="0" smtClean="0"/>
              <a:t> </a:t>
            </a:r>
            <a:r>
              <a:rPr lang="en-US" sz="1600" dirty="0" err="1" smtClean="0"/>
              <a:t>carinskom</a:t>
            </a:r>
            <a:r>
              <a:rPr lang="en-US" sz="1600" dirty="0" smtClean="0"/>
              <a:t> </a:t>
            </a:r>
            <a:r>
              <a:rPr lang="en-US" sz="1600" dirty="0" err="1" smtClean="0"/>
              <a:t>postupanju</a:t>
            </a:r>
            <a:r>
              <a:rPr lang="en-US" sz="1600" dirty="0"/>
              <a:t>)</a:t>
            </a:r>
            <a:endParaRPr lang="en-US" sz="1600" dirty="0" smtClean="0"/>
          </a:p>
          <a:p>
            <a:r>
              <a:rPr lang="en-GB" sz="1800" u="sng" dirty="0" smtClean="0"/>
              <a:t>GMS </a:t>
            </a:r>
            <a:r>
              <a:rPr lang="sr-Latn-RS" sz="1800" u="sng" dirty="0" smtClean="0"/>
              <a:t> Sistem za upravljanje obezbeđenjima  </a:t>
            </a:r>
            <a:r>
              <a:rPr lang="sr-Latn-RS" sz="1600" dirty="0" smtClean="0"/>
              <a:t>za nacionalni i zajednički tranzit</a:t>
            </a:r>
          </a:p>
          <a:p>
            <a:pPr marL="0" indent="0">
              <a:buNone/>
            </a:pPr>
            <a:r>
              <a:rPr lang="sr-Latn-RS" sz="1600" dirty="0" smtClean="0"/>
              <a:t>Registrovanje Obezbeđenja, Autorizovane CI za obezbeđenja</a:t>
            </a:r>
          </a:p>
          <a:p>
            <a:pPr marL="0" indent="0">
              <a:buNone/>
            </a:pPr>
            <a:r>
              <a:rPr lang="sr-Latn-RS" sz="1400" dirty="0" smtClean="0"/>
              <a:t>Zajedničko obezbeđenje, </a:t>
            </a:r>
            <a:r>
              <a:rPr lang="sr-Latn-RS" sz="1400" dirty="0"/>
              <a:t>Zajedničko obezbeđenje </a:t>
            </a:r>
            <a:r>
              <a:rPr lang="sr-Latn-RS" sz="1400" dirty="0" smtClean="0"/>
              <a:t> za rizičnu robu u zajedničkom tranzitu, Oslobođenje od obezbeđenja, individualno obezbeđenje putem vaučera, individualno obezbeđenje za jednu operaciju</a:t>
            </a:r>
          </a:p>
          <a:p>
            <a:pPr marL="0" indent="0">
              <a:buNone/>
            </a:pPr>
            <a:r>
              <a:rPr lang="sr-Latn-RS" sz="1600" dirty="0" smtClean="0"/>
              <a:t>Provera raspoloživog stanja </a:t>
            </a:r>
            <a:r>
              <a:rPr lang="en-US" sz="1600" dirty="0" err="1" smtClean="0"/>
              <a:t>iznosa</a:t>
            </a:r>
            <a:r>
              <a:rPr lang="en-US" sz="1600" smtClean="0"/>
              <a:t> </a:t>
            </a:r>
            <a:r>
              <a:rPr lang="sr-Latn-RS" sz="1600" smtClean="0"/>
              <a:t>obezbeđenja </a:t>
            </a:r>
            <a:r>
              <a:rPr lang="sr-Latn-RS" sz="1600" dirty="0" smtClean="0"/>
              <a:t>tokom podnošenja deklaracije</a:t>
            </a:r>
          </a:p>
          <a:p>
            <a:pPr marL="0" indent="0">
              <a:buNone/>
            </a:pPr>
            <a:r>
              <a:rPr lang="sr-Latn-RS" sz="1600" dirty="0" smtClean="0"/>
              <a:t>Praćenje i uvid u stanje raspoloživog iznosa, za službenike UCS i ekonomskog operatera</a:t>
            </a:r>
          </a:p>
          <a:p>
            <a:r>
              <a:rPr lang="sr-Latn-RS" sz="1800" u="sng" dirty="0" smtClean="0"/>
              <a:t>AMS Sistem za upravljanje autorizacijama</a:t>
            </a:r>
          </a:p>
          <a:p>
            <a:pPr marL="0" indent="0">
              <a:buNone/>
            </a:pPr>
            <a:r>
              <a:rPr lang="sr-Latn-RS" sz="1600" dirty="0" smtClean="0"/>
              <a:t>Autorizacije za elektronsku komunikaciju (CI Otpreme, CI Odredišta, CI Obezbeđenja)</a:t>
            </a:r>
          </a:p>
          <a:p>
            <a:pPr marL="0" indent="0">
              <a:buNone/>
            </a:pPr>
            <a:r>
              <a:rPr lang="sr-Latn-RS" sz="1600" dirty="0" smtClean="0"/>
              <a:t>Autorizacije za primenu pojednostavljenih procedura</a:t>
            </a:r>
          </a:p>
          <a:p>
            <a:r>
              <a:rPr lang="sr-Latn-RS" sz="1800" u="sng" dirty="0" smtClean="0"/>
              <a:t>Alati za podršku rada Nacionalnog NCTS Help Desk</a:t>
            </a:r>
          </a:p>
          <a:p>
            <a:pPr marL="0" indent="0">
              <a:buNone/>
            </a:pPr>
            <a:r>
              <a:rPr lang="sr-Latn-RS" sz="1600" dirty="0" smtClean="0"/>
              <a:t>Praćenje poslovnih poruka i deklaracija, Fall Back procedura</a:t>
            </a:r>
          </a:p>
          <a:p>
            <a:endParaRPr lang="sr-Latn-RS" sz="16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22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Rezultat</a:t>
            </a:r>
            <a:r>
              <a:rPr lang="sr-Cyrl-RS" dirty="0" smtClean="0"/>
              <a:t>  2</a:t>
            </a:r>
            <a:r>
              <a:rPr lang="sr-Latn-RS" dirty="0" smtClean="0"/>
              <a:t> RMS</a:t>
            </a:r>
            <a:r>
              <a:rPr lang="sr-Cyrl-RS" dirty="0" smtClean="0"/>
              <a:t> </a:t>
            </a:r>
            <a:endParaRPr lang="en-US" dirty="0" smtClean="0"/>
          </a:p>
          <a:p>
            <a:r>
              <a:rPr lang="en-GB" sz="1600" dirty="0" smtClean="0"/>
              <a:t>RMS</a:t>
            </a:r>
            <a:r>
              <a:rPr lang="sr-Latn-RS" sz="1600" dirty="0" smtClean="0"/>
              <a:t>, u kontekstu </a:t>
            </a:r>
            <a:r>
              <a:rPr lang="en-GB" sz="1600" dirty="0" smtClean="0"/>
              <a:t>NCTS </a:t>
            </a:r>
            <a:r>
              <a:rPr lang="en-GB" sz="1600" dirty="0" err="1" smtClean="0"/>
              <a:t>proje</a:t>
            </a:r>
            <a:r>
              <a:rPr lang="sr-Latn-RS" sz="1600" dirty="0" smtClean="0"/>
              <a:t>kta, obezbeđenje implementacije zajedničke bezbednosne politike </a:t>
            </a:r>
            <a:r>
              <a:rPr lang="en-GB" sz="1600" dirty="0" smtClean="0"/>
              <a:t> (RMF </a:t>
            </a:r>
            <a:r>
              <a:rPr lang="en-GB" sz="1600" dirty="0"/>
              <a:t>- Risk Management Framework) </a:t>
            </a:r>
            <a:r>
              <a:rPr lang="sr-Latn-RS" sz="1600" dirty="0" smtClean="0"/>
              <a:t>u carinskim sistemima zemljama kandidatima u skladu sa aktima </a:t>
            </a:r>
            <a:r>
              <a:rPr lang="en-GB" sz="1600" dirty="0" smtClean="0"/>
              <a:t> </a:t>
            </a:r>
            <a:r>
              <a:rPr lang="sr-Latn-RS" sz="1600" dirty="0" smtClean="0"/>
              <a:t>bezbednosnim aktima EU u oblasti carinskih poslova</a:t>
            </a:r>
            <a:r>
              <a:rPr lang="en-GB" sz="1600" dirty="0" smtClean="0"/>
              <a:t> (</a:t>
            </a:r>
            <a:r>
              <a:rPr lang="sr-Latn-RS" sz="1600" dirty="0" smtClean="0"/>
              <a:t>zakon</a:t>
            </a:r>
            <a:r>
              <a:rPr lang="en-GB" sz="1600" dirty="0" smtClean="0"/>
              <a:t> </a:t>
            </a:r>
            <a:r>
              <a:rPr lang="en-GB" sz="1600" dirty="0"/>
              <a:t>648/2005 </a:t>
            </a:r>
            <a:r>
              <a:rPr lang="sr-Latn-RS" sz="1600" dirty="0" smtClean="0"/>
              <a:t>i pravilnik</a:t>
            </a:r>
            <a:r>
              <a:rPr lang="en-GB" sz="1600" dirty="0" smtClean="0"/>
              <a:t> </a:t>
            </a:r>
            <a:r>
              <a:rPr lang="en-GB" sz="1600" dirty="0"/>
              <a:t>1875/2006</a:t>
            </a:r>
            <a:r>
              <a:rPr lang="en-GB" sz="1600" dirty="0" smtClean="0"/>
              <a:t>).</a:t>
            </a:r>
            <a:endParaRPr lang="sr-Latn-RS" sz="1600" dirty="0" smtClean="0"/>
          </a:p>
          <a:p>
            <a:r>
              <a:rPr lang="sr-Latn-RS" sz="1600" dirty="0" smtClean="0"/>
              <a:t>Definisanje risk p</a:t>
            </a:r>
            <a:r>
              <a:rPr lang="en-GB" sz="1600" dirty="0" err="1" smtClean="0"/>
              <a:t>rofil</a:t>
            </a:r>
            <a:r>
              <a:rPr lang="sr-Latn-RS" sz="1600" dirty="0" smtClean="0"/>
              <a:t>a, zajednički i nacionalni risk profili</a:t>
            </a:r>
          </a:p>
          <a:p>
            <a:pPr marL="0" indent="0">
              <a:buNone/>
            </a:pPr>
            <a:r>
              <a:rPr lang="sr-Latn-RS" sz="1600" dirty="0" smtClean="0"/>
              <a:t>Izvor risk informacija za profile - </a:t>
            </a:r>
            <a:r>
              <a:rPr lang="en-GB" sz="1600" dirty="0" smtClean="0"/>
              <a:t> </a:t>
            </a:r>
            <a:r>
              <a:rPr lang="en-GB" sz="1600" dirty="0"/>
              <a:t>DG-TAXUD RMF systems (RIF, CPCA, …) </a:t>
            </a:r>
            <a:r>
              <a:rPr lang="en-GB" sz="1600" dirty="0" smtClean="0"/>
              <a:t> </a:t>
            </a:r>
            <a:r>
              <a:rPr lang="sr-Latn-RS" sz="1600" dirty="0" smtClean="0"/>
              <a:t>Nakon pristupanja Srbije EU i/ili Konvenciji o zajedničkom tranzitu</a:t>
            </a:r>
            <a:r>
              <a:rPr lang="en-GB" sz="1600" dirty="0" smtClean="0"/>
              <a:t> </a:t>
            </a:r>
            <a:endParaRPr lang="sr-Latn-RS" sz="1600" dirty="0" smtClean="0"/>
          </a:p>
          <a:p>
            <a:pPr marL="0" indent="0">
              <a:buNone/>
            </a:pPr>
            <a:r>
              <a:rPr lang="sr-Latn-RS" sz="1600" dirty="0" smtClean="0"/>
              <a:t>Izvori informacija i identifikovanih rizika na nacionalnom nivou</a:t>
            </a:r>
          </a:p>
          <a:p>
            <a:pPr algn="just"/>
            <a:r>
              <a:rPr lang="sr-Latn-RS" sz="1600" dirty="0" smtClean="0"/>
              <a:t>On</a:t>
            </a:r>
            <a:r>
              <a:rPr lang="en-GB" sz="1600" dirty="0" smtClean="0"/>
              <a:t>-line </a:t>
            </a:r>
            <a:r>
              <a:rPr lang="sr-Latn-RS" sz="1600" dirty="0" smtClean="0"/>
              <a:t>provera</a:t>
            </a:r>
            <a:r>
              <a:rPr lang="en-GB" sz="1600" dirty="0" smtClean="0"/>
              <a:t> </a:t>
            </a:r>
            <a:r>
              <a:rPr lang="sr-Latn-RS" sz="1600" dirty="0" smtClean="0"/>
              <a:t> rizika nad podacima u podnetoj deklaraciji</a:t>
            </a:r>
            <a:r>
              <a:rPr lang="en-GB" sz="1600" dirty="0" smtClean="0"/>
              <a:t> </a:t>
            </a:r>
            <a:r>
              <a:rPr lang="en-GB" sz="1600" dirty="0"/>
              <a:t>(security transit data) </a:t>
            </a:r>
            <a:r>
              <a:rPr lang="sr-Latn-RS" sz="1600" dirty="0" smtClean="0"/>
              <a:t>u </a:t>
            </a:r>
            <a:r>
              <a:rPr lang="en-GB" sz="1600" dirty="0" smtClean="0"/>
              <a:t>NCTS  </a:t>
            </a:r>
            <a:r>
              <a:rPr lang="sr-Latn-RS" sz="1600" dirty="0" smtClean="0"/>
              <a:t>i u budućnosti ulazna/izlazna sažeta deklaracija u </a:t>
            </a:r>
            <a:r>
              <a:rPr lang="en-GB" sz="1600" dirty="0" smtClean="0"/>
              <a:t> </a:t>
            </a:r>
            <a:r>
              <a:rPr lang="en-GB" sz="1600" dirty="0"/>
              <a:t>ICS/ECS (Import Control System / Export Control System) </a:t>
            </a:r>
            <a:r>
              <a:rPr lang="sr-Latn-RS" sz="1600" dirty="0" smtClean="0"/>
              <a:t>u vreme njihove implementacije u Srbiji</a:t>
            </a:r>
          </a:p>
          <a:p>
            <a:pPr algn="just"/>
            <a:r>
              <a:rPr lang="sr-Latn-RS" sz="1600" dirty="0" smtClean="0"/>
              <a:t>On line provera rizika za sve carinske postupke – ne samo tranzit</a:t>
            </a:r>
            <a:endParaRPr lang="sr-Latn-RS" sz="1800" dirty="0" smtClean="0"/>
          </a:p>
          <a:p>
            <a:pPr algn="just"/>
            <a:r>
              <a:rPr lang="sr-Latn-RS" sz="1600" dirty="0" smtClean="0"/>
              <a:t>Rezultat </a:t>
            </a:r>
            <a:r>
              <a:rPr lang="sr-Latn-RS" sz="1600" dirty="0"/>
              <a:t>provere </a:t>
            </a:r>
            <a:r>
              <a:rPr lang="sr-Latn-RS" sz="1600" dirty="0" smtClean="0"/>
              <a:t>rizika je obaveštavanje i/ili davanje naloga za izvršavanje fizičke/dokumentarne kontrole pošiljke</a:t>
            </a:r>
          </a:p>
          <a:p>
            <a:pPr algn="just"/>
            <a:r>
              <a:rPr lang="sr-Latn-RS" sz="1600" dirty="0" smtClean="0"/>
              <a:t>Registrovanje nalaza i činjenica utvrđenih tokom kontrole, Zapisnik o izvršenoj kontroli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3606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7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Rezultat</a:t>
            </a:r>
            <a:r>
              <a:rPr lang="sr-Cyrl-RS" dirty="0" smtClean="0"/>
              <a:t>  3 АЕО</a:t>
            </a:r>
            <a:r>
              <a:rPr lang="sr-Latn-RS" dirty="0" smtClean="0"/>
              <a:t> Ovlašćeni privredni subjekat</a:t>
            </a:r>
            <a:endParaRPr lang="en-US" dirty="0" smtClean="0"/>
          </a:p>
          <a:p>
            <a:pPr marL="0" indent="0">
              <a:buNone/>
            </a:pPr>
            <a:r>
              <a:rPr lang="sr-Latn-RS" sz="1800" dirty="0" smtClean="0"/>
              <a:t>AEO sertifikat omogućava olakšice u pogledu kontrole vezane za carinska pojednostavljenja i kontrolu sigurnosti i bezbednosti, olakšice vezane za carinske dozvole,.. </a:t>
            </a:r>
          </a:p>
          <a:p>
            <a:r>
              <a:rPr lang="sr-Latn-RS" sz="1800" dirty="0" smtClean="0"/>
              <a:t>Registrovanje  AEO </a:t>
            </a:r>
            <a:r>
              <a:rPr lang="en-GB" sz="1800" dirty="0" smtClean="0"/>
              <a:t>, </a:t>
            </a:r>
            <a:r>
              <a:rPr lang="sr-Latn-RS" sz="1800" dirty="0" smtClean="0"/>
              <a:t>na način saglasan sa EU AEO registrom  uz pretpostavku  o budućem međusobnom priznavanju </a:t>
            </a:r>
            <a:r>
              <a:rPr lang="en-GB" sz="1800" dirty="0" smtClean="0"/>
              <a:t> </a:t>
            </a:r>
            <a:r>
              <a:rPr lang="en-GB" sz="1800" dirty="0"/>
              <a:t>AEO </a:t>
            </a:r>
            <a:r>
              <a:rPr lang="sr-Latn-RS" sz="1800" dirty="0" smtClean="0"/>
              <a:t>Sertifikata  sa </a:t>
            </a:r>
            <a:r>
              <a:rPr lang="en-GB" sz="1800" dirty="0" smtClean="0"/>
              <a:t> </a:t>
            </a:r>
            <a:r>
              <a:rPr lang="en-GB" sz="1800" dirty="0"/>
              <a:t>EU </a:t>
            </a:r>
            <a:endParaRPr lang="sr-Latn-RS" sz="1800" dirty="0" smtClean="0"/>
          </a:p>
          <a:p>
            <a:r>
              <a:rPr lang="sr-Latn-RS" sz="1800" dirty="0" smtClean="0"/>
              <a:t>Formiraće se nacionalna baza AEO sertifikata, koja će po pristupanju Republike Srbije EU biti zamenjena centralnim EU AEO Registrom</a:t>
            </a:r>
          </a:p>
          <a:p>
            <a:r>
              <a:rPr lang="sr-Latn-RS" sz="1800" dirty="0" smtClean="0"/>
              <a:t>Preduslov za registrovanje AEO sertifikata je postojanje Nacionalnog EORI registra ekonomskih operatera, koji će do pristupanja biti  oslonjen na PIB</a:t>
            </a:r>
          </a:p>
          <a:p>
            <a:r>
              <a:rPr lang="sr-Latn-RS" sz="1800" dirty="0" smtClean="0"/>
              <a:t>Poslovni procesi vezani za podnošenje zahteva za izdavanje AEO sertifikata, analize, procene priložene dokumentacije, pre-audit, donošenje odluka i post-audit definisani su od strane DG TAXUD, i obavljaće se manuelno do pristupanja EU</a:t>
            </a:r>
          </a:p>
          <a:p>
            <a:r>
              <a:rPr lang="sr-Latn-RS" sz="1800" dirty="0" smtClean="0"/>
              <a:t>Nakon pristupanja, biće omogućena automatizacija ovih poslova kroz primenu softvera i aplikacija DG TAXUD (CDCO AEO client)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3606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Rezultat </a:t>
            </a:r>
            <a:r>
              <a:rPr lang="sr-Cyrl-RS" dirty="0" smtClean="0"/>
              <a:t> 4 </a:t>
            </a:r>
          </a:p>
          <a:p>
            <a:pPr marL="0" indent="0">
              <a:buNone/>
            </a:pPr>
            <a:r>
              <a:rPr lang="sr-Latn-RS" sz="2400" dirty="0" smtClean="0"/>
              <a:t>Odnosi se na  tranzit robe u rečnom, železničkom i vazdušnom saobraćaju</a:t>
            </a:r>
          </a:p>
          <a:p>
            <a:pPr marL="0" indent="0">
              <a:buNone/>
            </a:pPr>
            <a:endParaRPr lang="sr-Cyrl-RS" sz="2400" dirty="0" smtClean="0"/>
          </a:p>
          <a:p>
            <a:r>
              <a:rPr lang="sr-Latn-RS" sz="1800" dirty="0" smtClean="0"/>
              <a:t>Prikaz trenutnog stanja i uslova u tranzitu, i metode carinskom nadgledanja pošiljki</a:t>
            </a:r>
            <a:endParaRPr lang="sr-Cyrl-RS" sz="1800" dirty="0" smtClean="0"/>
          </a:p>
          <a:p>
            <a:r>
              <a:rPr lang="sr-Latn-RS" sz="1800" dirty="0" smtClean="0"/>
              <a:t>Izrada studije izvodljivosti  koja će obuhvatiti  analizu uslova  za tranzit u vazdušnom (pojednostavljenja nivoa 1 i 2), železničkom  i rečnom saobraćaju, i koja će obuhvatiti iskustva i preporuke iz primene </a:t>
            </a:r>
            <a:r>
              <a:rPr lang="en-GB" sz="1800" dirty="0" smtClean="0"/>
              <a:t>EU/EFTA</a:t>
            </a:r>
            <a:r>
              <a:rPr lang="sr-Latn-RS" sz="1800" dirty="0" smtClean="0"/>
              <a:t> Konvencije o zajedničkom tranzitu i preporuke Komisije EU</a:t>
            </a:r>
          </a:p>
          <a:p>
            <a:pPr lvl="0"/>
            <a:r>
              <a:rPr lang="sr-Latn-RS" sz="1800" dirty="0" smtClean="0"/>
              <a:t>Analizu  i izradu metodologije za korišćenje podataka iz sistema  za analizu rizika  u cilju obrade tranzitne deklaracije za pošiljku koja putuje ovim alternativnim putevima</a:t>
            </a:r>
          </a:p>
          <a:p>
            <a:pPr marL="0" indent="0">
              <a:buNone/>
            </a:pPr>
            <a:endParaRPr lang="sr-Cyrl-R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3606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Plan realizacije projekta</a:t>
            </a:r>
            <a:endParaRPr lang="en-US" i="1" dirty="0" smtClean="0"/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837908"/>
              </p:ext>
            </p:extLst>
          </p:nvPr>
        </p:nvGraphicFramePr>
        <p:xfrm>
          <a:off x="1547664" y="2060848"/>
          <a:ext cx="4680519" cy="3293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1"/>
                <a:gridCol w="1435506"/>
                <a:gridCol w="1156782"/>
              </a:tblGrid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u="none" strike="noStrike" dirty="0" smtClean="0">
                          <a:effectLst/>
                          <a:latin typeface="Candara" pitchFamily="34" charset="0"/>
                        </a:rPr>
                        <a:t>Početna faza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15.11.2012.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15.02.2013.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u="none" strike="noStrike" dirty="0" smtClean="0">
                          <a:effectLst/>
                          <a:latin typeface="Candara" pitchFamily="34" charset="0"/>
                        </a:rPr>
                        <a:t>Izgradnja sistema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15.02.2013.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27.05.2014.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u="none" strike="noStrike" dirty="0" smtClean="0">
                          <a:effectLst/>
                          <a:latin typeface="Candara" pitchFamily="34" charset="0"/>
                        </a:rPr>
                        <a:t>Testiranje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01.06.2014.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09.12.2014.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u="none" strike="noStrike" dirty="0" smtClean="0">
                          <a:effectLst/>
                          <a:latin typeface="Candara" pitchFamily="34" charset="0"/>
                        </a:rPr>
                        <a:t>Obuka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06.08.2014.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31.12.2014.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u="none" strike="noStrike" dirty="0" smtClean="0">
                          <a:effectLst/>
                          <a:latin typeface="Candara" pitchFamily="34" charset="0"/>
                        </a:rPr>
                        <a:t>Pilot implementacija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10.12.2014.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31.12.2014.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u="none" strike="noStrike" dirty="0" smtClean="0">
                          <a:effectLst/>
                          <a:latin typeface="Candara" pitchFamily="34" charset="0"/>
                        </a:rPr>
                        <a:t>Uvođenje</a:t>
                      </a:r>
                      <a:r>
                        <a:rPr lang="sr-Cyrl-RS" sz="1600" u="none" strike="noStrike" dirty="0" smtClean="0">
                          <a:effectLst/>
                          <a:latin typeface="Candara" pitchFamily="34" charset="0"/>
                        </a:rPr>
                        <a:t> 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01.01.2015.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31.01.2015.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818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u="none" strike="noStrike" dirty="0" smtClean="0">
                          <a:effectLst/>
                          <a:latin typeface="Candara" pitchFamily="34" charset="0"/>
                        </a:rPr>
                        <a:t>Izrada studije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Candara" pitchFamily="34" charset="0"/>
                        </a:rPr>
                        <a:t>01.06.2013.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ndara" pitchFamily="34" charset="0"/>
                        </a:rPr>
                        <a:t>07.05.2014.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06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Izvršioci projekta - Konzorcijum</a:t>
            </a:r>
            <a:endParaRPr lang="sr-Cyrl-RS" dirty="0" smtClean="0"/>
          </a:p>
          <a:p>
            <a:pPr marL="0" indent="0">
              <a:buNone/>
            </a:pPr>
            <a:endParaRPr lang="sr-Latn-RS" i="1" dirty="0" smtClean="0"/>
          </a:p>
          <a:p>
            <a:pPr marL="0" indent="0">
              <a:buNone/>
            </a:pPr>
            <a:r>
              <a:rPr lang="en-US" i="1" dirty="0" err="1" smtClean="0"/>
              <a:t>Aquasoft</a:t>
            </a:r>
            <a:r>
              <a:rPr lang="sr-Latn-RS" i="1" dirty="0" smtClean="0"/>
              <a:t> s.r.l. </a:t>
            </a:r>
            <a:r>
              <a:rPr lang="en-US" i="1" dirty="0" smtClean="0"/>
              <a:t>	</a:t>
            </a:r>
            <a:r>
              <a:rPr lang="sr-Latn-RS" i="1" dirty="0" smtClean="0"/>
              <a:t>Czech Republic</a:t>
            </a:r>
            <a:endParaRPr lang="en-US" i="1" dirty="0" smtClean="0"/>
          </a:p>
          <a:p>
            <a:pPr marL="0" indent="0">
              <a:buNone/>
            </a:pPr>
            <a:endParaRPr lang="sr-Latn-RS" i="1" dirty="0" smtClean="0"/>
          </a:p>
          <a:p>
            <a:pPr marL="0" indent="0">
              <a:buNone/>
            </a:pPr>
            <a:r>
              <a:rPr lang="en-US" i="1" dirty="0" err="1" smtClean="0"/>
              <a:t>Komix</a:t>
            </a:r>
            <a:r>
              <a:rPr lang="sr-Latn-RS" i="1" dirty="0" smtClean="0"/>
              <a:t> </a:t>
            </a:r>
            <a:r>
              <a:rPr lang="sr-Latn-RS" i="1" dirty="0"/>
              <a:t>s.r.l. </a:t>
            </a:r>
            <a:r>
              <a:rPr lang="en-US" i="1" dirty="0" smtClean="0"/>
              <a:t>	</a:t>
            </a:r>
            <a:r>
              <a:rPr lang="sr-Latn-RS" i="1" dirty="0" smtClean="0"/>
              <a:t>Czech </a:t>
            </a:r>
            <a:r>
              <a:rPr lang="sr-Latn-RS" i="1" dirty="0"/>
              <a:t>Republic</a:t>
            </a:r>
            <a:endParaRPr lang="sr-Latn-R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sr-Latn-RS" i="1" dirty="0" smtClean="0"/>
              <a:t>Saga d.o.o. </a:t>
            </a:r>
            <a:r>
              <a:rPr lang="en-US" i="1" dirty="0" smtClean="0"/>
              <a:t>	</a:t>
            </a:r>
            <a:r>
              <a:rPr lang="sr-Latn-RS" i="1" dirty="0" smtClean="0"/>
              <a:t>Serbia</a:t>
            </a:r>
            <a:r>
              <a:rPr lang="en-US" i="1" dirty="0" smtClean="0"/>
              <a:t>  </a:t>
            </a:r>
            <a:endParaRPr lang="sr-Cyrl-R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5249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5A5F2B824BA348AC8D4199FE4B2798" ma:contentTypeVersion="0" ma:contentTypeDescription="Kreiraj novi dokument." ma:contentTypeScope="" ma:versionID="bb90d89a6df3fd7d81aa3dc0ddcd558d">
  <xsd:schema xmlns:xsd="http://www.w3.org/2001/XMLSchema" xmlns:p="http://schemas.microsoft.com/office/2006/metadata/properties" targetNamespace="http://schemas.microsoft.com/office/2006/metadata/properties" ma:root="true" ma:fieldsID="3b73fd62d956a8a338841ee21645503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A06DA6-5E72-4DE7-AF9E-1634C62D0893}"/>
</file>

<file path=customXml/itemProps2.xml><?xml version="1.0" encoding="utf-8"?>
<ds:datastoreItem xmlns:ds="http://schemas.openxmlformats.org/officeDocument/2006/customXml" ds:itemID="{0D1E5E82-9F76-4DD8-94E6-CC0410E2570A}"/>
</file>

<file path=customXml/itemProps3.xml><?xml version="1.0" encoding="utf-8"?>
<ds:datastoreItem xmlns:ds="http://schemas.openxmlformats.org/officeDocument/2006/customXml" ds:itemID="{61169610-37A7-414D-94CB-B4847927A57A}"/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831</Words>
  <Application>Microsoft Office PowerPoint</Application>
  <PresentationFormat>On-screen Show (4:3)</PresentationFormat>
  <Paragraphs>112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Tehnička pomoć Upravi carine Srbije za podršku modernizaciji carinskih sistema NCTS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Saga d.o.o. Beograd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PREZENTACIJE</dc:title>
  <dc:creator>Mališa Stojanović</dc:creator>
  <cp:lastModifiedBy>Ljiljana Djokic</cp:lastModifiedBy>
  <cp:revision>148</cp:revision>
  <dcterms:created xsi:type="dcterms:W3CDTF">2012-12-03T18:55:10Z</dcterms:created>
  <dcterms:modified xsi:type="dcterms:W3CDTF">2013-05-30T06:12:29Z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0x0101005F5A5F2B824BA348AC8D4199FE4B2798</vt:lpwstr>
  </property>
</Properties>
</file>