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3" r:id="rId2"/>
    <p:sldId id="578" r:id="rId3"/>
    <p:sldId id="575" r:id="rId4"/>
    <p:sldId id="574" r:id="rId5"/>
    <p:sldId id="581" r:id="rId6"/>
    <p:sldId id="582" r:id="rId7"/>
    <p:sldId id="583" r:id="rId8"/>
    <p:sldId id="584" r:id="rId9"/>
    <p:sldId id="587" r:id="rId10"/>
    <p:sldId id="580" r:id="rId11"/>
    <p:sldId id="586" r:id="rId12"/>
    <p:sldId id="585" r:id="rId13"/>
    <p:sldId id="573" r:id="rId14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0066"/>
    <a:srgbClr val="C0C0C0"/>
    <a:srgbClr val="000000"/>
    <a:srgbClr val="1C1C1C"/>
    <a:srgbClr val="292929"/>
    <a:srgbClr val="808080"/>
    <a:srgbClr val="5F5F5F"/>
    <a:srgbClr val="77777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9" autoAdjust="0"/>
    <p:restoredTop sz="99139" autoAdjust="0"/>
  </p:normalViewPr>
  <p:slideViewPr>
    <p:cSldViewPr>
      <p:cViewPr>
        <p:scale>
          <a:sx n="100" d="100"/>
          <a:sy n="100" d="100"/>
        </p:scale>
        <p:origin x="-216" y="-78"/>
      </p:cViewPr>
      <p:guideLst>
        <p:guide orient="horz" pos="5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sr-Cyrl-CS"/>
              <a:t>Управа царина Републике Србије</a:t>
            </a:r>
            <a:endParaRPr lang="en-US" dirty="0"/>
          </a:p>
        </p:txBody>
      </p:sp>
      <p:sp>
        <p:nvSpPr>
          <p:cNvPr id="333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1F5BEDB2-4C71-4AF4-A885-17375009F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sr-Cyrl-CS"/>
              <a:t>Управа царина Републике Србије</a:t>
            </a:r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BEACCF3A-1669-4FBC-9B9D-2C730CEAD6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346825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062663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6" name="Picture 8" descr="Grb-Srbija_200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86E25B0-2024-44AC-AE58-071BF921B3FB}" type="datetime1">
              <a:rPr lang="sr-Cyrl-CS"/>
              <a:pPr>
                <a:defRPr/>
              </a:pPr>
              <a:t>19.11.2013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06F87435-7D78-493D-B373-327CCFFC3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98291-6595-4F9B-BF3E-27D737EDBD73}" type="datetime1">
              <a:rPr lang="sr-Cyrl-CS"/>
              <a:pPr>
                <a:defRPr/>
              </a:pPr>
              <a:t>19.11.2013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EBFB3-FA7C-4C6F-9160-51F595016F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08851-96BC-46C7-B67A-EB1FCCF89ED4}" type="datetime1">
              <a:rPr lang="sr-Cyrl-CS"/>
              <a:pPr>
                <a:defRPr/>
              </a:pPr>
              <a:t>19.11.2013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4D2F-50A5-4793-B3B3-EDB42CC15B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16B8-90C6-492D-828C-A637600A8495}" type="datetime1">
              <a:rPr lang="sr-Cyrl-CS"/>
              <a:pPr>
                <a:defRPr/>
              </a:pPr>
              <a:t>19.11.2013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7706-B284-4434-85EA-36D58DB10B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3E73BF64-A967-4BAC-909D-AC0F9DA5846D}" type="datetime1">
              <a:rPr lang="sr-Cyrl-CS"/>
              <a:pPr>
                <a:defRPr/>
              </a:pPr>
              <a:t>19.11.2013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3B63C47C-F04C-4C43-8ACF-7E6BE43B17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346825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062663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9225" name="Picture 8" descr="Grb-Srbija_200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Rectangle 16"/>
          <p:cNvSpPr>
            <a:spLocks noChangeArrowheads="1"/>
          </p:cNvSpPr>
          <p:nvPr userDrawn="1"/>
        </p:nvSpPr>
        <p:spPr bwMode="auto">
          <a:xfrm>
            <a:off x="4546600" y="6288088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900" dirty="0">
                <a:solidFill>
                  <a:schemeClr val="bg1"/>
                </a:solidFill>
                <a:latin typeface="Arial" charset="0"/>
              </a:rPr>
              <a:t>Serbian Customs Administration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685800" y="538163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32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icrosoft Sans Serif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610600" y="6324600"/>
            <a:ext cx="446088" cy="4381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lIns="36000" tIns="36000" rIns="36000" bIns="36000" anchor="ctr" anchorCtr="1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sz="2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36220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  <a:defRPr/>
            </a:pPr>
            <a:r>
              <a:rPr lang="sr-Latn-CS" sz="4400" u="sng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NCTS</a:t>
            </a:r>
            <a:endParaRPr lang="sr-Latn-CS" sz="4400" u="sng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Rectangle 268"/>
          <p:cNvSpPr>
            <a:spLocks noChangeArrowheads="1"/>
          </p:cNvSpPr>
          <p:nvPr/>
        </p:nvSpPr>
        <p:spPr bwMode="auto">
          <a:xfrm>
            <a:off x="2916238" y="4449763"/>
            <a:ext cx="29511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sr-Latn-CS" sz="11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sym typeface="Wingdings" pitchFamily="2" charset="2"/>
              </a:rPr>
              <a:t>   </a:t>
            </a:r>
            <a:r>
              <a:rPr lang="en-GB" sz="11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sym typeface="Wingdings" pitchFamily="2" charset="2"/>
              </a:rPr>
              <a:t></a:t>
            </a:r>
            <a:endParaRPr lang="en-GB" sz="11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031" name="Picture 270" descr="08-17_Grbov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4005263"/>
            <a:ext cx="129540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71"/>
          <p:cNvGraphicFramePr>
            <a:graphicFrameLocks noChangeAspect="1"/>
          </p:cNvGraphicFramePr>
          <p:nvPr/>
        </p:nvGraphicFramePr>
        <p:xfrm>
          <a:off x="6443663" y="4149725"/>
          <a:ext cx="2133600" cy="1885950"/>
        </p:xfrm>
        <a:graphic>
          <a:graphicData uri="http://schemas.openxmlformats.org/presentationml/2006/ole">
            <p:oleObj spid="_x0000_s1026" name="VISIO" r:id="rId5" imgW="2197800" imgH="1769760" progId="">
              <p:embed/>
            </p:oleObj>
          </a:graphicData>
        </a:graphic>
      </p:graphicFrame>
      <p:sp>
        <p:nvSpPr>
          <p:cNvPr id="10" name="Text Box 273"/>
          <p:cNvSpPr txBox="1">
            <a:spLocks noChangeArrowheads="1"/>
          </p:cNvSpPr>
          <p:nvPr/>
        </p:nvSpPr>
        <p:spPr bwMode="auto">
          <a:xfrm>
            <a:off x="228600" y="1219200"/>
            <a:ext cx="8713788" cy="7694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  <a:defRPr/>
            </a:pP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	</a:t>
            </a:r>
            <a:r>
              <a:rPr lang="sr-Latn-RS" sz="4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II sastanak PKG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Plan budućih aktivnosti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95399"/>
          <a:ext cx="9144000" cy="43630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63333"/>
                <a:gridCol w="3132667"/>
                <a:gridCol w="3048000"/>
              </a:tblGrid>
              <a:tr h="7536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 smtClean="0">
                          <a:solidFill>
                            <a:schemeClr val="accent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Times New Roman"/>
                        </a:rPr>
                        <a:t>Implementacija</a:t>
                      </a:r>
                      <a:endParaRPr lang="en-US" sz="1100" dirty="0">
                        <a:solidFill>
                          <a:schemeClr val="accent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b="1" dirty="0" smtClean="0">
                          <a:solidFill>
                            <a:schemeClr val="accent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Calibri"/>
                          <a:cs typeface="Times New Roman"/>
                        </a:rPr>
                        <a:t>Trajanje</a:t>
                      </a:r>
                      <a:endParaRPr lang="en-US" sz="1100" dirty="0">
                        <a:solidFill>
                          <a:schemeClr val="accent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solidFill>
                            <a:schemeClr val="accent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Calibri"/>
                          <a:cs typeface="Times New Roman"/>
                        </a:rPr>
                        <a:t>Rok</a:t>
                      </a:r>
                      <a:endParaRPr lang="en-US" sz="1100" dirty="0">
                        <a:solidFill>
                          <a:schemeClr val="accent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84337">
                <a:tc>
                  <a:txBody>
                    <a:bodyPr/>
                    <a:lstStyle/>
                    <a:p>
                      <a:r>
                        <a:rPr lang="sr-Latn-CS" dirty="0" smtClean="0">
                          <a:effectLst/>
                          <a:latin typeface="Arial Black" pitchFamily="34" charset="0"/>
                        </a:rPr>
                        <a:t>Definisanje tehničke specifikacije i plana testiranja</a:t>
                      </a:r>
                      <a:endParaRPr lang="en-US" dirty="0">
                        <a:effectLst/>
                        <a:latin typeface="Arial Black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sr-Latn-CS" sz="1400" dirty="0" smtClean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Times New Roman"/>
                        </a:rPr>
                        <a:t>dana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Times New Roman"/>
                        </a:rPr>
                        <a:t>30.6.2014.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2169">
                <a:tc>
                  <a:txBody>
                    <a:bodyPr/>
                    <a:lstStyle/>
                    <a:p>
                      <a:r>
                        <a:rPr lang="sr-Latn-CS" dirty="0" smtClean="0">
                          <a:effectLst/>
                          <a:latin typeface="Arial Black" pitchFamily="34" charset="0"/>
                        </a:rPr>
                        <a:t>Izrada programske dokumentacije i sistemskih uputstava</a:t>
                      </a:r>
                      <a:endParaRPr lang="en-US" dirty="0">
                        <a:effectLst/>
                        <a:latin typeface="Arial Black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Times New Roman"/>
                        </a:rPr>
                        <a:t>65 dana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Times New Roman"/>
                        </a:rPr>
                        <a:t>30.6.2014.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721">
                <a:tc>
                  <a:txBody>
                    <a:bodyPr/>
                    <a:lstStyle/>
                    <a:p>
                      <a:r>
                        <a:rPr lang="sr-Latn-CS" dirty="0" smtClean="0">
                          <a:effectLst/>
                          <a:latin typeface="Arial Black" pitchFamily="34" charset="0"/>
                        </a:rPr>
                        <a:t>Testiranje</a:t>
                      </a:r>
                      <a:r>
                        <a:rPr lang="sr-Latn-CS" baseline="0" dirty="0" smtClean="0">
                          <a:effectLst/>
                          <a:latin typeface="Arial Black" pitchFamily="34" charset="0"/>
                        </a:rPr>
                        <a:t> </a:t>
                      </a:r>
                      <a:endParaRPr lang="en-US" dirty="0">
                        <a:effectLst/>
                        <a:latin typeface="Arial Black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100 dana 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12.1.2015.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2169">
                <a:tc>
                  <a:txBody>
                    <a:bodyPr/>
                    <a:lstStyle/>
                    <a:p>
                      <a:r>
                        <a:rPr lang="sr-Latn-CS" dirty="0" smtClean="0">
                          <a:effectLst/>
                          <a:latin typeface="Arial Black" pitchFamily="34" charset="0"/>
                        </a:rPr>
                        <a:t>Trening trenera </a:t>
                      </a:r>
                      <a:endParaRPr lang="en-US" dirty="0">
                        <a:effectLst/>
                        <a:latin typeface="Arial Black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22 dana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8.10.2014.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2169">
                <a:tc>
                  <a:txBody>
                    <a:bodyPr/>
                    <a:lstStyle/>
                    <a:p>
                      <a:r>
                        <a:rPr lang="sr-Latn-CS" dirty="0" smtClean="0">
                          <a:effectLst/>
                          <a:latin typeface="Arial Black" pitchFamily="34" charset="0"/>
                        </a:rPr>
                        <a:t>Trening krajnjih korisnika</a:t>
                      </a:r>
                      <a:endParaRPr lang="en-US" dirty="0">
                        <a:effectLst/>
                        <a:latin typeface="Arial Black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66 dana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8.1.2015.</a:t>
                      </a:r>
                      <a:endParaRPr lang="en-US" sz="1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Plan budućih 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sr-Latn-RS" dirty="0" smtClean="0"/>
              <a:t> </a:t>
            </a:r>
            <a:r>
              <a:rPr lang="sr-Latn-R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Testiranje nacionalnog NCTS</a:t>
            </a:r>
          </a:p>
          <a:p>
            <a:pPr marL="800100" lvl="3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sr-Latn-R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1. septembra 2014 – 15.decembra 2014.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endParaRPr lang="sr-Latn-R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sr-Latn-R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NCTS u okviru zajedničkog tranzita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sr-Latn-R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1. jun 2015.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sr-Latn-RS" dirty="0" smtClean="0">
              <a:latin typeface="Arial Black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sr-Latn-RS" dirty="0" smtClean="0">
              <a:solidFill>
                <a:srgbClr val="002060"/>
              </a:solidFill>
            </a:endParaRPr>
          </a:p>
          <a:p>
            <a:pPr lvl="1">
              <a:buClr>
                <a:srgbClr val="C00000"/>
              </a:buClr>
            </a:pPr>
            <a:endParaRPr lang="sr-Latn-RS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CCN/CSI Gateway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RS" sz="2800" dirty="0" smtClean="0">
                <a:solidFill>
                  <a:srgbClr val="002060"/>
                </a:solidFill>
                <a:latin typeface="Arial Black" pitchFamily="34" charset="0"/>
              </a:rPr>
              <a:t>Sredstva neophodna za CCN/CSI 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RS" sz="2800" dirty="0" smtClean="0">
                <a:solidFill>
                  <a:srgbClr val="002060"/>
                </a:solidFill>
                <a:latin typeface="Arial Black" pitchFamily="34" charset="0"/>
              </a:rPr>
              <a:t>Saradnja sa CCN/ tehničkim centrom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  <a:latin typeface="Arial Black" pitchFamily="34" charset="0"/>
              </a:rPr>
              <a:t>I</a:t>
            </a:r>
            <a:r>
              <a:rPr lang="sr-Latn-RS" sz="2800" dirty="0" smtClean="0">
                <a:solidFill>
                  <a:srgbClr val="002060"/>
                </a:solidFill>
                <a:latin typeface="Arial Black" pitchFamily="34" charset="0"/>
              </a:rPr>
              <a:t>nstalacija opreme i konekcija sa CCN mrežom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RS" sz="2800" dirty="0" smtClean="0">
                <a:solidFill>
                  <a:srgbClr val="002060"/>
                </a:solidFill>
                <a:latin typeface="Arial Black" pitchFamily="34" charset="0"/>
              </a:rPr>
              <a:t>Testiranje NCTS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RS" sz="2800" dirty="0" smtClean="0">
                <a:solidFill>
                  <a:srgbClr val="002060"/>
                </a:solidFill>
                <a:latin typeface="Arial Black" pitchFamily="34" charset="0"/>
              </a:rPr>
              <a:t>Primena NCTS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RS" sz="2800" dirty="0" smtClean="0">
                <a:solidFill>
                  <a:srgbClr val="002060"/>
                </a:solidFill>
                <a:latin typeface="Arial Black" pitchFamily="34" charset="0"/>
              </a:rPr>
              <a:t>Drugi organi državne uprave (Poreska uprava, MUP)</a:t>
            </a:r>
            <a:endParaRPr lang="en-US" sz="2800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066800" y="1219200"/>
            <a:ext cx="70104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x-none" sz="4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x-none" sz="4400" dirty="0" smtClean="0">
                <a:solidFill>
                  <a:srgbClr val="000066"/>
                </a:solidFill>
                <a:latin typeface="Arial Black" pitchFamily="34" charset="0"/>
              </a:rPr>
              <a:t>Hvala na pažnji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000066"/>
                </a:solidFill>
                <a:latin typeface="Arial Black" pitchFamily="34" charset="0"/>
              </a:rPr>
              <a:t>P</a:t>
            </a:r>
            <a:r>
              <a:rPr lang="x-none" sz="4400" dirty="0" smtClean="0">
                <a:solidFill>
                  <a:srgbClr val="000066"/>
                </a:solidFill>
                <a:latin typeface="Arial Black" pitchFamily="34" charset="0"/>
              </a:rPr>
              <a:t>itanja, komentari ...</a:t>
            </a:r>
            <a:endParaRPr lang="x-none" sz="44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002060"/>
                </a:solidFill>
                <a:latin typeface="Arial Black" pitchFamily="34" charset="0"/>
              </a:rPr>
              <a:t>Agenda</a:t>
            </a:r>
            <a:endParaRPr lang="en-US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Rezultati projekta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Realizacija projekta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NCTS dokumentacija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GMS dokumentacija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Plan budućih aktivnosti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CCN/CSI </a:t>
            </a: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konekcija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sr-Latn-CS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Clr>
                <a:srgbClr val="C00000"/>
              </a:buCl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x-none" sz="4400" dirty="0" smtClean="0">
                <a:solidFill>
                  <a:srgbClr val="002060"/>
                </a:solidFill>
                <a:latin typeface="Arial Black" pitchFamily="34" charset="0"/>
              </a:rPr>
              <a:t>Rezultati projekta</a:t>
            </a:r>
            <a:endParaRPr lang="en-US" sz="4400" i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endParaRPr lang="x-none" sz="1800" dirty="0" smtClean="0">
              <a:solidFill>
                <a:srgbClr val="002060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x-none" sz="2000" dirty="0" smtClean="0">
                <a:solidFill>
                  <a:srgbClr val="002060"/>
                </a:solidFill>
              </a:rPr>
              <a:t>Rezultat 1</a:t>
            </a:r>
          </a:p>
          <a:p>
            <a:pPr marL="0" indent="0" algn="just">
              <a:buClr>
                <a:srgbClr val="C00000"/>
              </a:buClr>
            </a:pPr>
            <a:r>
              <a:rPr lang="x-none" sz="1800" b="0" dirty="0" smtClean="0">
                <a:solidFill>
                  <a:srgbClr val="002060"/>
                </a:solidFill>
              </a:rPr>
              <a:t>	Uskladiti srpski carinski tranzitni sistem i procedure sa propisima Konvencije o 	zajedničkom tranzitnom postupku i sa propisima NCTS putem implementacije 	NCTS kompatibilne nacionalne aplikacije za nacionalni tranzit i Sistem 	upravljanja obezbeđenjem. 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x-none" sz="2000" dirty="0" smtClean="0">
                <a:solidFill>
                  <a:srgbClr val="002060"/>
                </a:solidFill>
              </a:rPr>
              <a:t>Rezultat 2</a:t>
            </a:r>
          </a:p>
          <a:p>
            <a:pPr marL="0" indent="0" algn="just">
              <a:buClr>
                <a:srgbClr val="C00000"/>
              </a:buClr>
            </a:pPr>
            <a:r>
              <a:rPr lang="x-none" sz="1800" b="0" dirty="0" smtClean="0">
                <a:solidFill>
                  <a:srgbClr val="002060"/>
                </a:solidFill>
              </a:rPr>
              <a:t>	Uskladiti postupke kontrole srpske carine sa sistemima EU za upravljanje 	rizikom putem implementacije IT sistema za upravljanje rizikom kao i 	tehnikama i tehnologijom upravljanja rizikom.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x-none" sz="2000" dirty="0" smtClean="0">
                <a:solidFill>
                  <a:srgbClr val="002060"/>
                </a:solidFill>
              </a:rPr>
              <a:t>Rezultat 3 </a:t>
            </a:r>
          </a:p>
          <a:p>
            <a:pPr marL="0" indent="0" algn="just">
              <a:buClr>
                <a:srgbClr val="C00000"/>
              </a:buClr>
            </a:pPr>
            <a:r>
              <a:rPr lang="x-none" sz="1800" b="0" dirty="0" smtClean="0">
                <a:solidFill>
                  <a:srgbClr val="002060"/>
                </a:solidFill>
              </a:rPr>
              <a:t>	Uvesti Sistem ovlašćenog privrednog subjekta (AEO) i sprovesti obuku 	carinskih službenika koji obavljaju operativne poslove radi upoznavanja s 	procedurama koje treba usvojiti i postupaka koje treba preduzeti za AEO.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x-none" sz="2000" dirty="0" smtClean="0">
                <a:solidFill>
                  <a:srgbClr val="002060"/>
                </a:solidFill>
              </a:rPr>
              <a:t>Rezultat 4</a:t>
            </a:r>
          </a:p>
          <a:p>
            <a:pPr marL="0" indent="0" algn="just">
              <a:buClr>
                <a:srgbClr val="C00000"/>
              </a:buClr>
            </a:pPr>
            <a:r>
              <a:rPr lang="x-none" sz="1800" b="0" dirty="0" smtClean="0">
                <a:solidFill>
                  <a:srgbClr val="002060"/>
                </a:solidFill>
              </a:rPr>
              <a:t>	Sprovesti studiju izvodljivosti kako bi se postavili prioriteti za poboljšanje 	procedura i metodoligije srpske carine koje se primenjuju u železničkom, 	rečnom i vazdušnom saobraćaju. </a:t>
            </a:r>
            <a:endParaRPr lang="x-none" sz="1800" b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dirty="0" smtClean="0">
                <a:solidFill>
                  <a:srgbClr val="002060"/>
                </a:solidFill>
                <a:latin typeface="Arial Black" pitchFamily="34" charset="0"/>
              </a:rPr>
              <a:t>Realizacija projekta (rezultat 1)</a:t>
            </a:r>
            <a:endParaRPr lang="en-US" sz="32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19200"/>
          <a:ext cx="8229600" cy="497772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152900"/>
                <a:gridCol w="4076700"/>
              </a:tblGrid>
              <a:tr h="60660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 smtClean="0">
                          <a:latin typeface="Arial Black" pitchFamily="34" charset="0"/>
                        </a:rPr>
                        <a:t>Rezultat  1- NCTS</a:t>
                      </a:r>
                      <a:endParaRPr lang="en-US" sz="16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 Black" pitchFamily="34" charset="0"/>
                        </a:rPr>
                        <a:t> </a:t>
                      </a:r>
                      <a:endParaRPr lang="en-US" sz="11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Podnet nacrt funkcionalne specifikacije za NCTS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15. Jul 2013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6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Podnet nacrt funkcionalne specifikacije za GMS</a:t>
                      </a:r>
                      <a:endParaRPr lang="en-US" sz="1600" b="1" dirty="0" smtClean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21. Maj 2013. </a:t>
                      </a:r>
                      <a:endParaRPr lang="en-US" sz="1600" b="1" dirty="0" smtClean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Radionica</a:t>
                      </a:r>
                      <a:r>
                        <a:rPr lang="sr-Latn-CS" sz="1600" b="1" baseline="0" dirty="0" smtClean="0"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 za NCTS i GMS FS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Jun i jul 2013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Odobrena funkcionalna specifikacija za NCTS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24. Septembar 2013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 Black" pitchFamily="34" charset="0"/>
                        </a:rPr>
                        <a:t>         </a:t>
                      </a: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Odobrena funkcionalna specifikacija za GMS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15. Jul 2013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Predlog za izmenu Carinskog zakona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Arial Black" pitchFamily="34" charset="0"/>
                        </a:rPr>
                        <a:t> </a:t>
                      </a: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3. oktobar 2013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CCN/CSI Gateway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30. </a:t>
                      </a:r>
                      <a:r>
                        <a:rPr lang="en-U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r-Latn-R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aj 2014.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0066"/>
                </a:solidFill>
                <a:latin typeface="Arial Black" pitchFamily="34" charset="0"/>
              </a:rPr>
              <a:t/>
            </a:r>
            <a:br>
              <a:rPr lang="en-US" sz="3200" dirty="0" smtClean="0">
                <a:solidFill>
                  <a:srgbClr val="000066"/>
                </a:solidFill>
                <a:latin typeface="Arial Black" pitchFamily="34" charset="0"/>
              </a:rPr>
            </a:br>
            <a:r>
              <a:rPr lang="sr-Latn-CS" sz="3200" b="1" dirty="0" smtClean="0">
                <a:solidFill>
                  <a:srgbClr val="002060"/>
                </a:solidFill>
                <a:latin typeface="Arial Black" pitchFamily="34" charset="0"/>
              </a:rPr>
              <a:t>Realizacija projekta ( rezultat 2)</a:t>
            </a:r>
            <a:r>
              <a:rPr lang="sr-Latn-CS" dirty="0" smtClean="0">
                <a:solidFill>
                  <a:srgbClr val="000066"/>
                </a:solidFill>
                <a:latin typeface="Arial Black" pitchFamily="34" charset="0"/>
              </a:rPr>
              <a:t/>
            </a:r>
            <a:br>
              <a:rPr lang="sr-Latn-CS" dirty="0" smtClean="0">
                <a:solidFill>
                  <a:srgbClr val="000066"/>
                </a:solidFill>
                <a:latin typeface="Arial Black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sr-Latn-CS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397000"/>
          <a:ext cx="7315200" cy="44704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657600"/>
                <a:gridCol w="3657600"/>
              </a:tblGrid>
              <a:tr h="8940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 smtClean="0"/>
                        <a:t>Rezultat  2 – Analiza rizika</a:t>
                      </a:r>
                      <a:endParaRPr lang="en-US" sz="1600" dirty="0"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/>
                        <a:t> </a:t>
                      </a:r>
                      <a:endParaRPr lang="en-US" sz="1100"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40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Podnet nacrt funkcionalne specifikacije za analizu rizika</a:t>
                      </a:r>
                      <a:endParaRPr lang="en-US" sz="1600" b="1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sr-Latn-C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/>
                          <a:ea typeface="Calibri"/>
                          <a:cs typeface="Times New Roman"/>
                        </a:rPr>
                        <a:t> Jun 2013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40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Obrazac zapisnika o kontroli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/>
                          <a:ea typeface="Calibri"/>
                          <a:cs typeface="Times New Roman"/>
                        </a:rPr>
                        <a:t>Jul 2013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40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        </a:t>
                      </a: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Radionica za predstavljanje funkcionalne specifikacije za analizu rizika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/>
                          <a:ea typeface="Calibri"/>
                          <a:cs typeface="Times New Roman"/>
                        </a:rPr>
                        <a:t>Jul 2013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40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         </a:t>
                      </a: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Odobrena funkcionalna specifikacija za analizu rizika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/>
                          <a:ea typeface="Calibri"/>
                          <a:cs typeface="Times New Roman"/>
                        </a:rPr>
                        <a:t>8. Avgust 2013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sr-Latn-C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lvl="1" indent="-3556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sr-Latn-C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381000"/>
            <a:ext cx="75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3200" dirty="0" smtClean="0">
                <a:solidFill>
                  <a:srgbClr val="002060"/>
                </a:solidFill>
                <a:latin typeface="Arial Black" pitchFamily="34" charset="0"/>
              </a:rPr>
              <a:t>Realizacija projekta</a:t>
            </a:r>
            <a:r>
              <a:rPr lang="sr-Latn-RS" sz="3200" dirty="0" smtClean="0">
                <a:solidFill>
                  <a:srgbClr val="002060"/>
                </a:solidFill>
                <a:latin typeface="Arial Black" pitchFamily="34" charset="0"/>
              </a:rPr>
              <a:t> (rezultat 3)</a:t>
            </a:r>
            <a:endParaRPr lang="en-US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397000"/>
          <a:ext cx="8153400" cy="439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076700"/>
                <a:gridCol w="4076700"/>
              </a:tblGrid>
              <a:tr h="878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 Black" pitchFamily="34" charset="0"/>
                        </a:rPr>
                        <a:t>      </a:t>
                      </a:r>
                      <a:r>
                        <a:rPr lang="sr-Latn-CS" sz="1600" dirty="0" smtClean="0">
                          <a:latin typeface="Arial Black" pitchFamily="34" charset="0"/>
                        </a:rPr>
                        <a:t>Rezultat  3 - AEO</a:t>
                      </a:r>
                      <a:endParaRPr lang="en-US" sz="16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 Black" pitchFamily="34" charset="0"/>
                        </a:rPr>
                        <a:t> </a:t>
                      </a:r>
                      <a:endParaRPr lang="en-US" sz="11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8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 Black" pitchFamily="34" charset="0"/>
                        </a:rPr>
                        <a:t>         </a:t>
                      </a: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Nacrt funkcionalne specifikacije za AEO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2.Jul 2013.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8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 Black" pitchFamily="34" charset="0"/>
                        </a:rPr>
                        <a:t>         </a:t>
                      </a: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Radionica za funkcionalnu specifikaciju za AEO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12. Jul 2013.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8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Usvojena</a:t>
                      </a:r>
                      <a:r>
                        <a:rPr lang="sr-Latn-CS" sz="1600" b="1" baseline="0" dirty="0" smtClean="0"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 funkcionalna specifikacija za AEO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8. Avgust 2013.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8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Testiranje aplikacije za AEO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Novembar 2013.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sr-Latn-CS" sz="3600" dirty="0" smtClean="0">
                <a:solidFill>
                  <a:srgbClr val="002060"/>
                </a:solidFill>
                <a:latin typeface="Arial Black" pitchFamily="34" charset="0"/>
              </a:rPr>
              <a:t>Realizacija projekta</a:t>
            </a:r>
            <a:r>
              <a:rPr lang="en-US" sz="3600" dirty="0" smtClean="0">
                <a:latin typeface="Arial Black" pitchFamily="34" charset="0"/>
              </a:rPr>
              <a:t/>
            </a:r>
            <a:br>
              <a:rPr lang="en-US" sz="3600" dirty="0" smtClean="0">
                <a:latin typeface="Arial Black" pitchFamily="34" charset="0"/>
              </a:rPr>
            </a:b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None/>
            </a:pPr>
            <a:r>
              <a:rPr lang="sr-Latn-CS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447800"/>
          <a:ext cx="8229600" cy="4038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789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+mn-ea"/>
                          <a:cs typeface="+mn-cs"/>
                        </a:rPr>
                        <a:t>Ostala</a:t>
                      </a:r>
                      <a:r>
                        <a:rPr lang="sr-Latn-R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+mn-ea"/>
                          <a:cs typeface="+mn-cs"/>
                        </a:rPr>
                        <a:t> dokumenta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81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Podnet nacrt </a:t>
                      </a:r>
                      <a:r>
                        <a:rPr lang="sr-Latn-C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dokumenta </a:t>
                      </a: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 HL</a:t>
                      </a:r>
                      <a:r>
                        <a:rPr lang="sr-Latn-C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System Design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29. Jul 2013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9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Podnet nacrt dokumenta </a:t>
                      </a:r>
                      <a:r>
                        <a:rPr lang="en-US" sz="1600" b="1" dirty="0" smtClean="0">
                          <a:effectLst/>
                          <a:latin typeface="Arial Black" pitchFamily="34" charset="0"/>
                        </a:rPr>
                        <a:t>External </a:t>
                      </a:r>
                      <a:r>
                        <a:rPr lang="sr-Latn-CS" sz="1600" b="1" dirty="0" err="1" smtClean="0">
                          <a:effectLst/>
                          <a:latin typeface="Arial Black" pitchFamily="34" charset="0"/>
                        </a:rPr>
                        <a:t>Integration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29. Jul 2013.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9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Usvojen </a:t>
                      </a: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dokument </a:t>
                      </a:r>
                      <a:r>
                        <a:rPr lang="en-GB" sz="1600" b="1" dirty="0" smtClean="0">
                          <a:effectLst/>
                          <a:latin typeface="Arial Black" pitchFamily="34" charset="0"/>
                        </a:rPr>
                        <a:t> HL</a:t>
                      </a:r>
                      <a:r>
                        <a:rPr lang="sr-Latn-CS" sz="1600" b="1" dirty="0" smtClean="0"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lang="en-GB" sz="1600" b="1" dirty="0" smtClean="0">
                          <a:effectLst/>
                          <a:latin typeface="Arial Black" pitchFamily="34" charset="0"/>
                        </a:rPr>
                        <a:t>System Design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16. Septembar 2013.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9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Usvojen dokument </a:t>
                      </a:r>
                      <a:r>
                        <a:rPr lang="en-U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External</a:t>
                      </a: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 Integration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16. Septembar 2013.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/>
        </p:nvSpPr>
        <p:spPr>
          <a:xfrm>
            <a:off x="6553200" y="6272213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32CC13-81C7-4B63-8B78-E79DC41710DA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53200" y="61642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20663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sr-Latn-CS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Arhitektu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</a:t>
            </a:r>
            <a:r>
              <a:rPr lang="sr-Latn-CS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</a:t>
            </a:r>
            <a:r>
              <a:rPr lang="en-GB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en-GB" sz="4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NCTS</a:t>
            </a:r>
            <a:r>
              <a:rPr lang="cs-CZ" sz="4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–a </a:t>
            </a:r>
            <a:endParaRPr lang="en-GB" sz="5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77813" y="2422526"/>
            <a:ext cx="20320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676400" y="3810000"/>
            <a:ext cx="1676400" cy="1447800"/>
            <a:chOff x="1381" y="2661"/>
            <a:chExt cx="738" cy="462"/>
          </a:xfrm>
        </p:grpSpPr>
        <p:sp>
          <p:nvSpPr>
            <p:cNvPr id="50" name="AutoShape 7"/>
            <p:cNvSpPr>
              <a:spLocks noChangeArrowheads="1"/>
            </p:cNvSpPr>
            <p:nvPr/>
          </p:nvSpPr>
          <p:spPr bwMode="auto">
            <a:xfrm>
              <a:off x="1381" y="2661"/>
              <a:ext cx="738" cy="462"/>
            </a:xfrm>
            <a:prstGeom prst="roundRect">
              <a:avLst>
                <a:gd name="adj" fmla="val 12477"/>
              </a:avLst>
            </a:prstGeom>
            <a:solidFill>
              <a:srgbClr val="99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384" y="2723"/>
              <a:ext cx="713" cy="222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lIns="77788" tIns="39688" rIns="77788" bIns="39688">
              <a:spAutoFit/>
            </a:bodyPr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61988" eaLnBrk="0" hangingPunct="0"/>
              <a:r>
                <a:rPr lang="sr-Latn-CS" sz="2000" dirty="0"/>
                <a:t>Nacionalni </a:t>
              </a:r>
            </a:p>
            <a:p>
              <a:pPr algn="ctr" defTabSz="661988" eaLnBrk="0" hangingPunct="0"/>
              <a:r>
                <a:rPr lang="sr-Latn-CS" sz="2000" dirty="0"/>
                <a:t>sistem</a:t>
              </a:r>
              <a:endParaRPr lang="en-GB" sz="2000" dirty="0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581400" y="3573463"/>
            <a:ext cx="1828800" cy="1828800"/>
            <a:chOff x="2285" y="2616"/>
            <a:chExt cx="1107" cy="552"/>
          </a:xfrm>
        </p:grpSpPr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2285" y="2616"/>
              <a:ext cx="1107" cy="552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2423" y="2708"/>
              <a:ext cx="784" cy="359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lIns="77788" tIns="39688" rIns="77788" bIns="39688">
              <a:spAutoFit/>
            </a:bodyPr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61988" eaLnBrk="0" hangingPunct="0"/>
              <a:r>
                <a:rPr lang="sr-Latn-CS" sz="1800"/>
                <a:t>Centralne</a:t>
              </a:r>
            </a:p>
            <a:p>
              <a:pPr algn="ctr" defTabSz="661988" eaLnBrk="0" hangingPunct="0"/>
              <a:r>
                <a:rPr lang="sr-Latn-CS" sz="1800"/>
                <a:t>usluge</a:t>
              </a:r>
              <a:endParaRPr lang="en-US" sz="1800"/>
            </a:p>
            <a:p>
              <a:pPr algn="ctr" defTabSz="661988" eaLnBrk="0" hangingPunct="0"/>
              <a:r>
                <a:rPr lang="sr-Latn-CS" sz="1800"/>
                <a:t>Referentni </a:t>
              </a:r>
            </a:p>
            <a:p>
              <a:pPr algn="ctr" defTabSz="661988" eaLnBrk="0" hangingPunct="0"/>
              <a:r>
                <a:rPr lang="sr-Latn-CS" sz="1800"/>
                <a:t>podaci</a:t>
              </a:r>
              <a:endParaRPr lang="en-US" sz="1800"/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475288" y="3802063"/>
            <a:ext cx="101282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0" y="1668463"/>
            <a:ext cx="1676400" cy="1598613"/>
            <a:chOff x="88" y="1663"/>
            <a:chExt cx="976" cy="489"/>
          </a:xfrm>
        </p:grpSpPr>
        <p:sp>
          <p:nvSpPr>
            <p:cNvPr id="46" name="AutoShape 14"/>
            <p:cNvSpPr>
              <a:spLocks noChangeArrowheads="1"/>
            </p:cNvSpPr>
            <p:nvPr/>
          </p:nvSpPr>
          <p:spPr bwMode="auto">
            <a:xfrm>
              <a:off x="88" y="1663"/>
              <a:ext cx="976" cy="489"/>
            </a:xfrm>
            <a:prstGeom prst="roundRect">
              <a:avLst>
                <a:gd name="adj" fmla="val 12477"/>
              </a:avLst>
            </a:pr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88" y="1772"/>
              <a:ext cx="828" cy="20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77788" tIns="39688" rIns="77788" bIns="39688">
              <a:spAutoFit/>
            </a:bodyPr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61988" eaLnBrk="0" hangingPunct="0">
                <a:defRPr/>
              </a:pPr>
              <a:r>
                <a:rPr lang="sr-Latn-CS" sz="1800" dirty="0">
                  <a:latin typeface="+mn-lt"/>
                </a:rPr>
                <a:t>Podnosilac</a:t>
              </a:r>
              <a:endParaRPr lang="en-GB" sz="1800" dirty="0">
                <a:latin typeface="+mn-lt"/>
              </a:endParaRPr>
            </a:p>
            <a:p>
              <a:pPr algn="ctr" defTabSz="661988" eaLnBrk="0" hangingPunct="0">
                <a:defRPr/>
              </a:pPr>
              <a:r>
                <a:rPr lang="en-GB" sz="1800" dirty="0">
                  <a:latin typeface="+mn-lt"/>
                </a:rPr>
                <a:t>Principal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286625" y="2430463"/>
            <a:ext cx="1812925" cy="901700"/>
            <a:chOff x="4607" y="1690"/>
            <a:chExt cx="789" cy="462"/>
          </a:xfrm>
        </p:grpSpPr>
        <p:sp>
          <p:nvSpPr>
            <p:cNvPr id="44" name="AutoShape 17"/>
            <p:cNvSpPr>
              <a:spLocks noChangeArrowheads="1"/>
            </p:cNvSpPr>
            <p:nvPr/>
          </p:nvSpPr>
          <p:spPr bwMode="auto">
            <a:xfrm>
              <a:off x="4607" y="1690"/>
              <a:ext cx="789" cy="462"/>
            </a:xfrm>
            <a:prstGeom prst="roundRect">
              <a:avLst>
                <a:gd name="adj" fmla="val 12477"/>
              </a:avLst>
            </a:pr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4619" y="1807"/>
              <a:ext cx="730" cy="23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77788" tIns="39688" rIns="77788" bIns="39688">
              <a:spAutoFit/>
            </a:bodyPr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61988" eaLnBrk="0" hangingPunct="0"/>
              <a:r>
                <a:rPr lang="sr-Latn-CS" sz="2400"/>
                <a:t>Primalac</a:t>
              </a:r>
              <a:endParaRPr lang="en-GB" sz="2400"/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 flipH="1">
            <a:off x="5122863" y="5781676"/>
            <a:ext cx="2298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143000" eaLnBrk="0" hangingPunct="0"/>
            <a:endParaRPr lang="en-US" sz="1600"/>
          </a:p>
          <a:p>
            <a:pPr algn="r" defTabSz="1143000" eaLnBrk="0" hangingPunct="0"/>
            <a:endParaRPr lang="en-US" sz="16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845175" y="2703513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683250" y="2703513"/>
            <a:ext cx="1130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192713" y="3105151"/>
            <a:ext cx="1130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192713" y="2943226"/>
            <a:ext cx="1138237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416550" y="2559051"/>
            <a:ext cx="1338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828800" y="2627313"/>
            <a:ext cx="1371600" cy="6477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sr-Latn-CS" sz="1800"/>
              <a:t>Otpremna ispostava</a:t>
            </a:r>
            <a:endParaRPr lang="en-GB" sz="1800"/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>
            <a:off x="762000" y="3344863"/>
            <a:ext cx="914400" cy="83820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>
            <a:off x="4495800" y="2201863"/>
            <a:ext cx="0" cy="137160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>
            <a:off x="3352800" y="4487863"/>
            <a:ext cx="228600" cy="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>
            <a:off x="5419725" y="4487863"/>
            <a:ext cx="447675" cy="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 flipH="1">
            <a:off x="7010400" y="3344863"/>
            <a:ext cx="1295400" cy="106680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 flipH="1">
            <a:off x="6400800" y="3344863"/>
            <a:ext cx="0" cy="76200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>
            <a:off x="3352800" y="1363663"/>
            <a:ext cx="0" cy="480060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>
            <a:off x="1676400" y="1363663"/>
            <a:ext cx="0" cy="480060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 flipH="1">
            <a:off x="5638800" y="1363663"/>
            <a:ext cx="0" cy="480060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 flipH="1">
            <a:off x="7239000" y="1363663"/>
            <a:ext cx="0" cy="480060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0" y="5249863"/>
            <a:ext cx="1619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sr-Latn-CS" sz="2000"/>
              <a:t>Spoljni</a:t>
            </a:r>
          </a:p>
          <a:p>
            <a:pPr algn="ctr" eaLnBrk="0" hangingPunct="0"/>
            <a:r>
              <a:rPr lang="sr-Latn-CS" sz="2000"/>
              <a:t>domen</a:t>
            </a:r>
            <a:endParaRPr lang="en-GB" sz="200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905000" y="5326063"/>
            <a:ext cx="12493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sr-Latn-CS" sz="1600"/>
              <a:t>Naciona</a:t>
            </a:r>
            <a:r>
              <a:rPr lang="en-GB" sz="1600"/>
              <a:t>l</a:t>
            </a:r>
            <a:r>
              <a:rPr lang="cs-CZ" sz="1600"/>
              <a:t>ni</a:t>
            </a:r>
          </a:p>
          <a:p>
            <a:pPr algn="ctr" eaLnBrk="0" hangingPunct="0"/>
            <a:r>
              <a:rPr lang="cs-CZ" sz="1600"/>
              <a:t>domen</a:t>
            </a:r>
            <a:r>
              <a:rPr lang="en-GB" sz="1600">
                <a:solidFill>
                  <a:schemeClr val="accent2"/>
                </a:solidFill>
              </a:rPr>
              <a:t>	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352800" y="5326063"/>
            <a:ext cx="2209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sr-Latn-CS" sz="1600">
                <a:solidFill>
                  <a:schemeClr val="tx2"/>
                </a:solidFill>
              </a:rPr>
              <a:t>Zajednički domen</a:t>
            </a:r>
            <a:r>
              <a:rPr lang="en-GB" sz="1600">
                <a:solidFill>
                  <a:schemeClr val="tx2"/>
                </a:solidFill>
              </a:rPr>
              <a:t> </a:t>
            </a:r>
          </a:p>
          <a:p>
            <a:pPr algn="ctr" eaLnBrk="0" hangingPunct="0"/>
            <a:r>
              <a:rPr lang="sr-Latn-CS" sz="1600">
                <a:solidFill>
                  <a:schemeClr val="tx2"/>
                </a:solidFill>
              </a:rPr>
              <a:t>i Nacionalni domen</a:t>
            </a:r>
            <a:r>
              <a:rPr lang="en-GB" sz="1600">
                <a:solidFill>
                  <a:schemeClr val="tx2"/>
                </a:solidFill>
              </a:rPr>
              <a:t> </a:t>
            </a:r>
            <a:r>
              <a:rPr lang="sr-Latn-CS" sz="1600">
                <a:solidFill>
                  <a:schemeClr val="tx2"/>
                </a:solidFill>
              </a:rPr>
              <a:t>tranzitnih zemalja</a:t>
            </a:r>
            <a:endParaRPr lang="en-GB" sz="1600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867400" y="5326063"/>
            <a:ext cx="1216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sr-Latn-CS" sz="1600"/>
              <a:t>Nacionalni</a:t>
            </a:r>
            <a:endParaRPr lang="cs-CZ" sz="1600"/>
          </a:p>
          <a:p>
            <a:pPr algn="ctr" eaLnBrk="0" hangingPunct="0"/>
            <a:r>
              <a:rPr lang="cs-CZ" sz="1600"/>
              <a:t> </a:t>
            </a:r>
            <a:r>
              <a:rPr lang="sr-Latn-CS" sz="1600"/>
              <a:t>domen</a:t>
            </a:r>
            <a:endParaRPr lang="en-GB" sz="1600">
              <a:solidFill>
                <a:schemeClr val="accent2"/>
              </a:solidFill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7543800" y="5326063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sr-Latn-CS" sz="2000"/>
              <a:t>Spoljni</a:t>
            </a:r>
            <a:r>
              <a:rPr lang="en-GB" sz="2000"/>
              <a:t> </a:t>
            </a:r>
            <a:r>
              <a:rPr lang="sr-Latn-CS" sz="2000"/>
              <a:t>domen</a:t>
            </a:r>
            <a:endParaRPr lang="en-GB" sz="2000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715000" y="2703513"/>
            <a:ext cx="1447800" cy="7080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sr-Latn-CS" sz="2000"/>
              <a:t>Odredišna ispostava</a:t>
            </a:r>
            <a:endParaRPr lang="en-GB" sz="2000"/>
          </a:p>
        </p:txBody>
      </p: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5726114" y="4106863"/>
            <a:ext cx="1454150" cy="747713"/>
            <a:chOff x="3466" y="2661"/>
            <a:chExt cx="916" cy="471"/>
          </a:xfrm>
        </p:grpSpPr>
        <p:sp>
          <p:nvSpPr>
            <p:cNvPr id="42" name="AutoShape 43"/>
            <p:cNvSpPr>
              <a:spLocks noChangeArrowheads="1"/>
            </p:cNvSpPr>
            <p:nvPr/>
          </p:nvSpPr>
          <p:spPr bwMode="auto">
            <a:xfrm>
              <a:off x="3555" y="2661"/>
              <a:ext cx="736" cy="462"/>
            </a:xfrm>
            <a:prstGeom prst="roundRect">
              <a:avLst>
                <a:gd name="adj" fmla="val 12477"/>
              </a:avLst>
            </a:prstGeom>
            <a:solidFill>
              <a:srgbClr val="99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466" y="2694"/>
              <a:ext cx="916" cy="438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lIns="77788" tIns="39688" rIns="77788" bIns="39688">
              <a:spAutoFit/>
            </a:bodyPr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61988" eaLnBrk="0" hangingPunct="0"/>
              <a:r>
                <a:rPr lang="sr-Latn-CS" sz="2000"/>
                <a:t>Naciona</a:t>
              </a:r>
              <a:r>
                <a:rPr lang="en-GB" sz="2000"/>
                <a:t>l</a:t>
              </a:r>
              <a:r>
                <a:rPr lang="sr-Latn-CS" sz="2000"/>
                <a:t>ni</a:t>
              </a:r>
              <a:endParaRPr lang="en-GB" sz="2000"/>
            </a:p>
            <a:p>
              <a:pPr algn="ctr" defTabSz="661988" eaLnBrk="0" hangingPunct="0"/>
              <a:r>
                <a:rPr lang="en-GB" sz="2000"/>
                <a:t> s</a:t>
              </a:r>
              <a:r>
                <a:rPr lang="sr-Latn-CS" sz="2000"/>
                <a:t>i</a:t>
              </a:r>
              <a:r>
                <a:rPr lang="en-GB" sz="2000"/>
                <a:t>stem</a:t>
              </a:r>
            </a:p>
          </p:txBody>
        </p:sp>
      </p:grp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657600" y="1592263"/>
            <a:ext cx="1676400" cy="7080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sr-Latn-CS" sz="2000"/>
              <a:t>Tranzitna ispostava</a:t>
            </a:r>
            <a:endParaRPr lang="en-GB" sz="2000"/>
          </a:p>
        </p:txBody>
      </p:sp>
      <p:sp>
        <p:nvSpPr>
          <p:cNvPr id="38" name="Line 46"/>
          <p:cNvSpPr>
            <a:spLocks noChangeShapeType="1"/>
          </p:cNvSpPr>
          <p:nvPr/>
        </p:nvSpPr>
        <p:spPr bwMode="auto">
          <a:xfrm>
            <a:off x="2514600" y="3268663"/>
            <a:ext cx="0" cy="533400"/>
          </a:xfrm>
          <a:prstGeom prst="line">
            <a:avLst/>
          </a:prstGeom>
          <a:noFill/>
          <a:ln w="47625" cmpd="thinThick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3505200" y="2659063"/>
            <a:ext cx="1981200" cy="914400"/>
            <a:chOff x="1381" y="2709"/>
            <a:chExt cx="1101" cy="414"/>
          </a:xfrm>
        </p:grpSpPr>
        <p:sp>
          <p:nvSpPr>
            <p:cNvPr id="40" name="AutoShape 49"/>
            <p:cNvSpPr>
              <a:spLocks noChangeArrowheads="1"/>
            </p:cNvSpPr>
            <p:nvPr/>
          </p:nvSpPr>
          <p:spPr bwMode="auto">
            <a:xfrm>
              <a:off x="1381" y="2709"/>
              <a:ext cx="1101" cy="414"/>
            </a:xfrm>
            <a:prstGeom prst="roundRect">
              <a:avLst>
                <a:gd name="adj" fmla="val 12477"/>
              </a:avLst>
            </a:prstGeom>
            <a:solidFill>
              <a:srgbClr val="99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1423" y="2778"/>
              <a:ext cx="932" cy="315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lIns="77788" tIns="39688" rIns="77788" bIns="39688">
              <a:spAutoFit/>
            </a:bodyPr>
            <a:lstStyle>
              <a:defPPr>
                <a:defRPr lang="sr-Latn-R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61988" eaLnBrk="0" hangingPunct="0"/>
              <a:r>
                <a:rPr lang="sr-Latn-CS" sz="2000"/>
                <a:t>Nacionalni </a:t>
              </a:r>
            </a:p>
            <a:p>
              <a:pPr algn="ctr" defTabSz="661988" eaLnBrk="0" hangingPunct="0"/>
              <a:r>
                <a:rPr lang="sr-Latn-CS" sz="2000"/>
                <a:t>sistem</a:t>
              </a:r>
              <a:endParaRPr lang="en-GB" sz="200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NCTS </a:t>
            </a:r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dokumentacija</a:t>
            </a:r>
            <a:endParaRPr lang="en-US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GMS </a:t>
            </a:r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dokumentacija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5A5F2B824BA348AC8D4199FE4B2798" ma:contentTypeVersion="0" ma:contentTypeDescription="Kreiraj novi dokument." ma:contentTypeScope="" ma:versionID="bb90d89a6df3fd7d81aa3dc0ddcd558d">
  <xsd:schema xmlns:xsd="http://www.w3.org/2001/XMLSchema" xmlns:p="http://schemas.microsoft.com/office/2006/metadata/properties" targetNamespace="http://schemas.microsoft.com/office/2006/metadata/properties" ma:root="true" ma:fieldsID="3b73fd62d956a8a338841ee21645503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 ma:readOnly="tru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9137261-552F-4B1C-A0ED-4CD039923D9F}"/>
</file>

<file path=customXml/itemProps2.xml><?xml version="1.0" encoding="utf-8"?>
<ds:datastoreItem xmlns:ds="http://schemas.openxmlformats.org/officeDocument/2006/customXml" ds:itemID="{3DF5A9BE-F8F6-4149-9660-786A6F9CCEDC}"/>
</file>

<file path=customXml/itemProps3.xml><?xml version="1.0" encoding="utf-8"?>
<ds:datastoreItem xmlns:ds="http://schemas.openxmlformats.org/officeDocument/2006/customXml" ds:itemID="{B1711299-EECF-4DC3-93A3-BF3BFDE5A411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11715</TotalTime>
  <Words>398</Words>
  <Application>Microsoft Office PowerPoint</Application>
  <PresentationFormat>On-screen Show (4:3)</PresentationFormat>
  <Paragraphs>139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VISIO</vt:lpstr>
      <vt:lpstr>Slide 1</vt:lpstr>
      <vt:lpstr>Agenda</vt:lpstr>
      <vt:lpstr>Slide 3</vt:lpstr>
      <vt:lpstr>Realizacija projekta (rezultat 1)</vt:lpstr>
      <vt:lpstr> Realizacija projekta ( rezultat 2) </vt:lpstr>
      <vt:lpstr>  </vt:lpstr>
      <vt:lpstr>Realizacija projekta </vt:lpstr>
      <vt:lpstr>Slide 8</vt:lpstr>
      <vt:lpstr>Slide 9</vt:lpstr>
      <vt:lpstr>Plan budućih aktivnosti</vt:lpstr>
      <vt:lpstr>Plan budućih aktivnosti</vt:lpstr>
      <vt:lpstr>CCN/CSI Gateway</vt:lpstr>
      <vt:lpstr>Slide 13</vt:lpstr>
    </vt:vector>
  </TitlesOfParts>
  <Company>UCS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 Vulovica</dc:title>
  <dc:creator>Zoran Ruzic</dc:creator>
  <cp:lastModifiedBy>olgsprotic</cp:lastModifiedBy>
  <cp:revision>544</cp:revision>
  <dcterms:created xsi:type="dcterms:W3CDTF">2006-05-03T11:44:47Z</dcterms:created>
  <dcterms:modified xsi:type="dcterms:W3CDTF">2013-11-19T05:36:56Z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0x0101005F5A5F2B824BA348AC8D4199FE4B2798</vt:lpwstr>
  </property>
</Properties>
</file>