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3" r:id="rId2"/>
    <p:sldId id="578" r:id="rId3"/>
    <p:sldId id="575" r:id="rId4"/>
    <p:sldId id="574" r:id="rId5"/>
    <p:sldId id="582" r:id="rId6"/>
    <p:sldId id="583" r:id="rId7"/>
    <p:sldId id="573" r:id="rId8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0066"/>
    <a:srgbClr val="C0C0C0"/>
    <a:srgbClr val="000000"/>
    <a:srgbClr val="1C1C1C"/>
    <a:srgbClr val="292929"/>
    <a:srgbClr val="808080"/>
    <a:srgbClr val="5F5F5F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9139" autoAdjust="0"/>
  </p:normalViewPr>
  <p:slideViewPr>
    <p:cSldViewPr>
      <p:cViewPr>
        <p:scale>
          <a:sx n="100" d="100"/>
          <a:sy n="100" d="100"/>
        </p:scale>
        <p:origin x="-216" y="-288"/>
      </p:cViewPr>
      <p:guideLst>
        <p:guide orient="horz" pos="5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F5BEDB2-4C71-4AF4-A885-17375009F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sr-Cyrl-CS"/>
              <a:t>Управа царина Републике Србије</a:t>
            </a:r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EACCF3A-1669-4FBC-9B9D-2C730CEAD6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6" name="Picture 8" descr="Grb-Srbija_200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E25B0-2024-44AC-AE58-071BF921B3FB}" type="datetime1">
              <a:rPr lang="sr-Cyrl-CS"/>
              <a:pPr>
                <a:defRPr/>
              </a:pPr>
              <a:t>27.5.2014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06F87435-7D78-493D-B373-327CCFFC3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8291-6595-4F9B-BF3E-27D737EDBD73}" type="datetime1">
              <a:rPr lang="sr-Cyrl-CS"/>
              <a:pPr>
                <a:defRPr/>
              </a:pPr>
              <a:t>27.5.2014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BFB3-FA7C-4C6F-9160-51F595016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8851-96BC-46C7-B67A-EB1FCCF89ED4}" type="datetime1">
              <a:rPr lang="sr-Cyrl-CS"/>
              <a:pPr>
                <a:defRPr/>
              </a:pPr>
              <a:t>27.5.2014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4D2F-50A5-4793-B3B3-EDB42CC15B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16B8-90C6-492D-828C-A637600A8495}" type="datetime1">
              <a:rPr lang="sr-Cyrl-CS"/>
              <a:pPr>
                <a:defRPr/>
              </a:pPr>
              <a:t>27.5.2014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7706-B284-4434-85EA-36D58DB10B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E73BF64-A967-4BAC-909D-AC0F9DA5846D}" type="datetime1">
              <a:rPr lang="sr-Cyrl-CS"/>
              <a:pPr>
                <a:defRPr/>
              </a:pPr>
              <a:t>27.5.2014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3B63C47C-F04C-4C43-8ACF-7E6BE43B1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346825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062663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r-Latn-CS" sz="1800" b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225" name="Picture 8" descr="Grb-Srbija_200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4546600" y="6288088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900" dirty="0">
                <a:solidFill>
                  <a:schemeClr val="bg1"/>
                </a:solidFill>
                <a:latin typeface="Arial" charset="0"/>
              </a:rPr>
              <a:t>Serbian Customs Administration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685800" y="538163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crosoft Sans Serif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610600" y="6324600"/>
            <a:ext cx="446088" cy="4381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sr-Latn-CS" sz="44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NCTS</a:t>
            </a:r>
            <a:endParaRPr lang="sr-Latn-CS" sz="44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Rectangle 268"/>
          <p:cNvSpPr>
            <a:spLocks noChangeArrowheads="1"/>
          </p:cNvSpPr>
          <p:nvPr/>
        </p:nvSpPr>
        <p:spPr bwMode="auto">
          <a:xfrm>
            <a:off x="2916238" y="4449763"/>
            <a:ext cx="2951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sr-Latn-CS" sz="11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   </a:t>
            </a:r>
            <a:r>
              <a:rPr lang="en-GB" sz="11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  <a:sym typeface="Wingdings" pitchFamily="2" charset="2"/>
              </a:rPr>
              <a:t></a:t>
            </a:r>
            <a:endParaRPr lang="en-GB" sz="11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31" name="Picture 270" descr="08-17_Grbov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5263"/>
            <a:ext cx="129540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71"/>
          <p:cNvGraphicFramePr>
            <a:graphicFrameLocks noChangeAspect="1"/>
          </p:cNvGraphicFramePr>
          <p:nvPr/>
        </p:nvGraphicFramePr>
        <p:xfrm>
          <a:off x="6443663" y="4149725"/>
          <a:ext cx="2133600" cy="1885950"/>
        </p:xfrm>
        <a:graphic>
          <a:graphicData uri="http://schemas.openxmlformats.org/presentationml/2006/ole">
            <p:oleObj spid="_x0000_s1026" name="VISIO" r:id="rId5" imgW="2197800" imgH="1769760" progId="Visio.Drawing.11">
              <p:embed/>
            </p:oleObj>
          </a:graphicData>
        </a:graphic>
      </p:graphicFrame>
      <p:sp>
        <p:nvSpPr>
          <p:cNvPr id="10" name="Text Box 273"/>
          <p:cNvSpPr txBox="1">
            <a:spLocks noChangeArrowheads="1"/>
          </p:cNvSpPr>
          <p:nvPr/>
        </p:nvSpPr>
        <p:spPr bwMode="auto">
          <a:xfrm>
            <a:off x="228600" y="1219200"/>
            <a:ext cx="8713788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Projekat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IPA 2011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b="1" dirty="0" smtClean="0">
                <a:solidFill>
                  <a:srgbClr val="002060"/>
                </a:solidFill>
                <a:latin typeface="Arial Black" pitchFamily="34" charset="0"/>
              </a:rPr>
              <a:t>Agenda</a:t>
            </a:r>
            <a:endParaRPr lang="en-US" sz="36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Rezultati projekta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  <a:endParaRPr lang="sr-Latn-CS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2060"/>
                </a:solidFill>
                <a:latin typeface="Arial Black" pitchFamily="34" charset="0"/>
              </a:rPr>
              <a:t>Ovlašćeni privredni subjekt</a:t>
            </a:r>
            <a:endParaRPr lang="sr-Latn-CS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sr-Latn-CS" sz="24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x-none" sz="2800" dirty="0" smtClean="0">
                <a:solidFill>
                  <a:srgbClr val="002060"/>
                </a:solidFill>
                <a:latin typeface="Arial Black" pitchFamily="34" charset="0"/>
              </a:rPr>
              <a:t>Rezultati projekta</a:t>
            </a:r>
            <a:endParaRPr lang="en-US" sz="2800" i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x-none" sz="1800" dirty="0" smtClean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1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Uskladiti srpski carinski tranzitni sistem i procedure sa propisima Konvencije o 	zajedničkom tranzitnom postupku i sa propisima NCTS putem implementacije 	NCTS kompatibilne nacionalne aplikacije za nacionalni tranzit i Sistem 	upravljanja obezbeđenjem.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2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Uskladiti postupke kontrole srpske carine sa sistemima EU za upravljanje 	rizikom putem implementacije IT sistema za upravljanje rizikom kao i 	tehnikama i tehnologijom upravljanja rizikom.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3 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Uvesti Sistem ovlašćenog privrednog subjekta (AEO) i sprovesti obuku 	carinskih službenika koji obavljaju operativne poslove radi upoznavanja s 	procedurama koje treba usvojiti i postupaka koje treba preduzeti za AEO.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x-none" sz="2000" dirty="0" smtClean="0">
                <a:solidFill>
                  <a:srgbClr val="002060"/>
                </a:solidFill>
              </a:rPr>
              <a:t>Rezultat 4</a:t>
            </a:r>
          </a:p>
          <a:p>
            <a:pPr marL="0" indent="0" algn="just">
              <a:buClr>
                <a:srgbClr val="C00000"/>
              </a:buClr>
            </a:pPr>
            <a:r>
              <a:rPr lang="x-none" sz="1800" b="0" dirty="0" smtClean="0">
                <a:solidFill>
                  <a:srgbClr val="002060"/>
                </a:solidFill>
              </a:rPr>
              <a:t>	Sprovesti studiju izvodljivosti kako bi se postavili prioriteti za poboljšanje 	procedura i metodoligije srpske carine koje se primenjuju u železničkom, 	rečnom i vazdušnom saobraćaju. </a:t>
            </a:r>
            <a:endParaRPr lang="x-none" sz="18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b="1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  <a:endParaRPr lang="en-US" sz="36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229600" cy="47244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152900"/>
                <a:gridCol w="4076700"/>
              </a:tblGrid>
              <a:tr h="5905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 smtClean="0">
                          <a:latin typeface="+mn-lt"/>
                        </a:rPr>
                        <a:t>Rezultat  1- NCTS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</a:rPr>
                        <a:t> </a:t>
                      </a:r>
                      <a:endParaRPr lang="en-US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Predlog za izmenu Carinskog zakona</a:t>
                      </a:r>
                      <a:endParaRPr lang="en-U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3. oktobar 2013.</a:t>
                      </a:r>
                      <a:endParaRPr lang="en-U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Predlog za izmenu Uredbe</a:t>
                      </a:r>
                      <a:endParaRPr lang="en-U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20. februar 2014</a:t>
                      </a:r>
                      <a:r>
                        <a:rPr lang="sr-Latn-CS" sz="1600" dirty="0" smtClean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Predlog za izmenu Pravilnika</a:t>
                      </a:r>
                      <a:endParaRPr lang="en-U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30. maj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Nacrti internih uputstava za GMS, finansijsku analizu, NCTS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 septembar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Interno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 testiranje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 jun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Pilot faza 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septembar 2014.</a:t>
                      </a:r>
                      <a:r>
                        <a:rPr lang="en-GB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sr-Latn-C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Obuke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1. avgust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2014.</a:t>
                      </a:r>
                      <a:endParaRPr lang="sr-Latn-C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sr-Latn-C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lvl="1" indent="-3556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sr-Latn-C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30480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dirty="0" smtClean="0">
                <a:solidFill>
                  <a:srgbClr val="002060"/>
                </a:solidFill>
                <a:latin typeface="Arial Black" pitchFamily="34" charset="0"/>
              </a:rPr>
              <a:t>Realizacija projekta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397000"/>
          <a:ext cx="8153400" cy="439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076700"/>
                <a:gridCol w="4076700"/>
              </a:tblGrid>
              <a:tr h="878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      </a:t>
                      </a:r>
                      <a:r>
                        <a:rPr lang="sr-Latn-CS" sz="1600" dirty="0" smtClean="0"/>
                        <a:t>Rezultat  3 - AEO</a:t>
                      </a:r>
                      <a:endParaRPr lang="en-US" sz="1600" dirty="0"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/>
                        <a:t> </a:t>
                      </a:r>
                      <a:endParaRPr lang="en-US" sz="1100"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Izrada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smernica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 septembar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</a:t>
                      </a: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Izrada internog uputstva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 septembar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Interno</a:t>
                      </a:r>
                      <a:r>
                        <a:rPr lang="sr-Latn-C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testiranje 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 jun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8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Početak primene 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1. septembar 2014.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002060"/>
                </a:solidFill>
                <a:latin typeface="Arial Black" pitchFamily="34" charset="0"/>
              </a:rPr>
              <a:t>Ovlašćeni privredni subjekt</a:t>
            </a:r>
            <a:endParaRPr lang="en-US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1600" b="1" dirty="0" smtClean="0">
                <a:solidFill>
                  <a:srgbClr val="002060"/>
                </a:solidFill>
              </a:rPr>
              <a:t>KORISTI</a:t>
            </a:r>
            <a:r>
              <a:rPr lang="sr-Cyrl-C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KOJE</a:t>
            </a:r>
            <a:r>
              <a:rPr lang="sr-Cyrl-C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DONOSI</a:t>
            </a:r>
            <a:r>
              <a:rPr lang="sr-Cyrl-C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STATUS</a:t>
            </a:r>
            <a:r>
              <a:rPr lang="sr-Cyrl-C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OPS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002060"/>
                </a:solidFill>
              </a:rPr>
              <a:t>J</a:t>
            </a:r>
            <a:r>
              <a:rPr lang="hr-HR" sz="1600" dirty="0" smtClean="0">
                <a:solidFill>
                  <a:srgbClr val="002060"/>
                </a:solidFill>
              </a:rPr>
              <a:t>ednostavnijeg odobravanja pojednostavljenih carinskih postupaka;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1600" dirty="0" smtClean="0">
                <a:solidFill>
                  <a:srgbClr val="002060"/>
                </a:solidFill>
              </a:rPr>
              <a:t>Prethodnog obaveštenja da će se vršiti kontrola pošiljke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rgbClr val="002060"/>
                </a:solidFill>
              </a:rPr>
              <a:t>Podnošenje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manjeg</a:t>
            </a:r>
            <a:r>
              <a:rPr lang="en-US" sz="1600" dirty="0" smtClean="0">
                <a:solidFill>
                  <a:srgbClr val="002060"/>
                </a:solidFill>
              </a:rPr>
              <a:t> seta </a:t>
            </a:r>
            <a:r>
              <a:rPr lang="en-US" sz="1600" dirty="0" err="1" smtClean="0">
                <a:solidFill>
                  <a:srgbClr val="002060"/>
                </a:solidFill>
              </a:rPr>
              <a:t>podataka</a:t>
            </a:r>
            <a:r>
              <a:rPr lang="en-US" sz="1600" dirty="0" smtClean="0">
                <a:solidFill>
                  <a:srgbClr val="002060"/>
                </a:solidFill>
              </a:rPr>
              <a:t> u </a:t>
            </a:r>
            <a:r>
              <a:rPr lang="en-US" sz="1600" dirty="0" err="1" smtClean="0">
                <a:solidFill>
                  <a:srgbClr val="002060"/>
                </a:solidFill>
              </a:rPr>
              <a:t>ulaznim</a:t>
            </a:r>
            <a:r>
              <a:rPr lang="en-US" sz="1600" dirty="0" smtClean="0">
                <a:solidFill>
                  <a:srgbClr val="002060"/>
                </a:solidFill>
              </a:rPr>
              <a:t> i </a:t>
            </a:r>
            <a:r>
              <a:rPr lang="en-US" sz="1600" dirty="0" err="1" smtClean="0">
                <a:solidFill>
                  <a:srgbClr val="002060"/>
                </a:solidFill>
              </a:rPr>
              <a:t>izlaznim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sažetim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deklaracijama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Manje fizičkih i dokumentarnih kontrola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Davanje prednosti pošiljkama ako su odabrane za kontrolu</a:t>
            </a:r>
            <a:r>
              <a:rPr lang="hr-HR" sz="1600" dirty="0" smtClean="0">
                <a:solidFill>
                  <a:srgbClr val="002060"/>
                </a:solidFill>
              </a:rPr>
              <a:t>		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Izbor mesta kontrol</a:t>
            </a:r>
            <a:r>
              <a:rPr lang="en-US" sz="1600" dirty="0" smtClean="0">
                <a:solidFill>
                  <a:srgbClr val="002060"/>
                </a:solidFill>
              </a:rPr>
              <a:t>e</a:t>
            </a:r>
            <a:r>
              <a:rPr lang="sr-Cyrl-CS" sz="1600" dirty="0" smtClean="0">
                <a:solidFill>
                  <a:srgbClr val="002060"/>
                </a:solidFill>
              </a:rPr>
              <a:t> </a:t>
            </a:r>
            <a:endParaRPr lang="sr-Latn-C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1600" dirty="0" smtClean="0">
                <a:solidFill>
                  <a:srgbClr val="002060"/>
                </a:solidFill>
              </a:rPr>
              <a:t>Posredne pogodnosti koje se ogledaju pre svega u većoj sigurnosti koje poslodavac ima u svoje zaposlene, razvoj standarda, izbor dobavljača, sigurnost ulaganja, izgradnja svesti o organizacionoj infrastrukturi i sposobnostima, saradnja među učesnicima u lancu nabavke, proaktivna tehnološka ulaganja i dobrovoljno pridržavanje bezbedonosnih propisa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1600" dirty="0" smtClean="0">
                <a:solidFill>
                  <a:srgbClr val="002060"/>
                </a:solidFill>
              </a:rPr>
              <a:t>Priznat kao bezbedan i siguran partner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Bolji odnosi s</a:t>
            </a:r>
            <a:r>
              <a:rPr lang="en-US" sz="1600" dirty="0" smtClean="0">
                <a:solidFill>
                  <a:srgbClr val="002060"/>
                </a:solidFill>
              </a:rPr>
              <a:t>a</a:t>
            </a:r>
            <a:r>
              <a:rPr lang="hr-HR" sz="1600" dirty="0" smtClean="0">
                <a:solidFill>
                  <a:srgbClr val="002060"/>
                </a:solidFill>
              </a:rPr>
              <a:t> carinom</a:t>
            </a:r>
            <a:r>
              <a:rPr lang="hr-HR" sz="1600" dirty="0" smtClean="0">
                <a:solidFill>
                  <a:srgbClr val="002060"/>
                </a:solidFill>
              </a:rPr>
              <a:t>					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Bolji odnosi i priznanje drugih </a:t>
            </a:r>
            <a:r>
              <a:rPr lang="en-US" sz="1600" dirty="0" err="1" smtClean="0">
                <a:solidFill>
                  <a:srgbClr val="002060"/>
                </a:solidFill>
              </a:rPr>
              <a:t>organa</a:t>
            </a:r>
            <a:r>
              <a:rPr lang="hr-HR" sz="1600" dirty="0" smtClean="0">
                <a:solidFill>
                  <a:srgbClr val="002060"/>
                </a:solidFill>
              </a:rPr>
              <a:t> državne </a:t>
            </a:r>
            <a:r>
              <a:rPr lang="en-US" sz="1600" dirty="0" err="1" smtClean="0">
                <a:solidFill>
                  <a:srgbClr val="002060"/>
                </a:solidFill>
              </a:rPr>
              <a:t>uprave</a:t>
            </a:r>
            <a:r>
              <a:rPr lang="hr-HR" sz="1600" dirty="0" smtClean="0">
                <a:solidFill>
                  <a:srgbClr val="002060"/>
                </a:solidFill>
              </a:rPr>
              <a:t>	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66800" y="1219200"/>
            <a:ext cx="7010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x-none" sz="4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x-none" sz="4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Hvala na pažnji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</a:t>
            </a:r>
            <a:r>
              <a:rPr lang="x-none" sz="4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itanja, komentari ...</a:t>
            </a:r>
            <a:endParaRPr lang="x-none" sz="4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A5F2B824BA348AC8D4199FE4B2798" ma:contentTypeVersion="0" ma:contentTypeDescription="Kreiraj novi dokument." ma:contentTypeScope="" ma:versionID="bb90d89a6df3fd7d81aa3dc0ddcd558d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256BEC4-57B1-498E-9467-B50E6983FD1A}"/>
</file>

<file path=customXml/itemProps2.xml><?xml version="1.0" encoding="utf-8"?>
<ds:datastoreItem xmlns:ds="http://schemas.openxmlformats.org/officeDocument/2006/customXml" ds:itemID="{F41DF1F2-8730-48D0-B5EB-DD6ED26F32EC}"/>
</file>

<file path=customXml/itemProps3.xml><?xml version="1.0" encoding="utf-8"?>
<ds:datastoreItem xmlns:ds="http://schemas.openxmlformats.org/officeDocument/2006/customXml" ds:itemID="{785F8ACC-0E37-4018-BC6D-3C0DF54A321C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11717</TotalTime>
  <Words>172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VISIO</vt:lpstr>
      <vt:lpstr>Slide 1</vt:lpstr>
      <vt:lpstr>Agenda</vt:lpstr>
      <vt:lpstr>Slide 3</vt:lpstr>
      <vt:lpstr>Realizacija projekta</vt:lpstr>
      <vt:lpstr>  </vt:lpstr>
      <vt:lpstr>Ovlašćeni privredni subjekt</vt:lpstr>
      <vt:lpstr>Slide 7</vt:lpstr>
    </vt:vector>
  </TitlesOfParts>
  <Company>UCS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 Vulovica</dc:title>
  <dc:creator>Zoran Ruzic</dc:creator>
  <cp:lastModifiedBy>protico</cp:lastModifiedBy>
  <cp:revision>542</cp:revision>
  <dcterms:created xsi:type="dcterms:W3CDTF">2006-05-03T11:44:47Z</dcterms:created>
  <dcterms:modified xsi:type="dcterms:W3CDTF">2014-05-27T09:26:02Z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0x0101005F5A5F2B824BA348AC8D4199FE4B2798</vt:lpwstr>
  </property>
</Properties>
</file>