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oleObjec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Default Extension="jpeg" ContentType="image/jpeg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89" r:id="rId2"/>
    <p:sldId id="612" r:id="rId3"/>
    <p:sldId id="590" r:id="rId4"/>
    <p:sldId id="591" r:id="rId5"/>
    <p:sldId id="592" r:id="rId6"/>
    <p:sldId id="593" r:id="rId7"/>
    <p:sldId id="594" r:id="rId8"/>
    <p:sldId id="595" r:id="rId9"/>
    <p:sldId id="596" r:id="rId10"/>
    <p:sldId id="597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598" r:id="rId20"/>
    <p:sldId id="607" r:id="rId21"/>
    <p:sldId id="608" r:id="rId22"/>
    <p:sldId id="609" r:id="rId23"/>
    <p:sldId id="610" r:id="rId24"/>
    <p:sldId id="613" r:id="rId25"/>
    <p:sldId id="614" r:id="rId26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0C0C0"/>
    <a:srgbClr val="000000"/>
    <a:srgbClr val="1C1C1C"/>
    <a:srgbClr val="292929"/>
    <a:srgbClr val="808080"/>
    <a:srgbClr val="5F5F5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9139" autoAdjust="0"/>
  </p:normalViewPr>
  <p:slideViewPr>
    <p:cSldViewPr>
      <p:cViewPr>
        <p:scale>
          <a:sx n="100" d="100"/>
          <a:sy n="100" d="100"/>
        </p:scale>
        <p:origin x="-216" y="-276"/>
      </p:cViewPr>
      <p:guideLst>
        <p:guide orient="horz" pos="5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F5BEDB2-4C71-4AF4-A885-17375009F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317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EACCF3A-1669-4FBC-9B9D-2C730CEAD6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908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9BDBF-EE34-4A9B-A4F1-BE9A93894EA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6" name="Picture 8" descr="Grb-Srbija_200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E25B0-2024-44AC-AE58-071BF921B3FB}" type="datetime1">
              <a:rPr lang="sr-Cyrl-CS"/>
              <a:pPr>
                <a:defRPr/>
              </a:pPr>
              <a:t>29.5.2014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06F87435-7D78-493D-B373-327CCFFC3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8291-6595-4F9B-BF3E-27D737EDBD73}" type="datetime1">
              <a:rPr lang="sr-Cyrl-CS"/>
              <a:pPr>
                <a:defRPr/>
              </a:pPr>
              <a:t>29.5.2014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BFB3-FA7C-4C6F-9160-51F595016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8851-96BC-46C7-B67A-EB1FCCF89ED4}" type="datetime1">
              <a:rPr lang="sr-Cyrl-CS"/>
              <a:pPr>
                <a:defRPr/>
              </a:pPr>
              <a:t>29.5.2014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4D2F-50A5-4793-B3B3-EDB42CC15B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16B8-90C6-492D-828C-A637600A8495}" type="datetime1">
              <a:rPr lang="sr-Cyrl-CS"/>
              <a:pPr>
                <a:defRPr/>
              </a:pPr>
              <a:t>29.5.2014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7706-B284-4434-85EA-36D58DB10B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E73BF64-A967-4BAC-909D-AC0F9DA5846D}" type="datetime1">
              <a:rPr lang="sr-Cyrl-CS"/>
              <a:pPr>
                <a:defRPr/>
              </a:pPr>
              <a:t>29.5.2014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B63C47C-F04C-4C43-8ACF-7E6BE43B1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225" name="Picture 8" descr="Grb-Srbija_200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4546600" y="6288088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900" dirty="0">
                <a:solidFill>
                  <a:schemeClr val="bg1"/>
                </a:solidFill>
                <a:latin typeface="Arial" charset="0"/>
              </a:rPr>
              <a:t>Serbian Customs Administration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ina.r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827088" y="2276475"/>
            <a:ext cx="7772400" cy="3240088"/>
          </a:xfrm>
        </p:spPr>
        <p:txBody>
          <a:bodyPr/>
          <a:lstStyle/>
          <a:p>
            <a:pPr eaLnBrk="1" hangingPunct="1">
              <a:defRPr/>
            </a:pPr>
            <a: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</a:t>
            </a:r>
            <a:b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OVLAŠĆENOG PRIVREDNOG SUBJEKTA</a:t>
            </a:r>
            <a:r>
              <a:rPr lang="sr-Latn-CS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sr-Latn-CS" sz="3200" b="1" dirty="0" smtClean="0">
                <a:solidFill>
                  <a:srgbClr val="002060"/>
                </a:solidFill>
                <a:latin typeface="+mn-lt"/>
              </a:rPr>
            </a:br>
            <a:r>
              <a:rPr lang="sr-Latn-CS" sz="3200" dirty="0" smtClean="0">
                <a:latin typeface="Bookman Old Style" pitchFamily="18" charset="0"/>
              </a:rPr>
              <a:t/>
            </a:r>
            <a:br>
              <a:rPr lang="sr-Latn-CS" sz="3200" dirty="0" smtClean="0">
                <a:latin typeface="Bookman Old Style" pitchFamily="18" charset="0"/>
              </a:rPr>
            </a:br>
            <a:r>
              <a:rPr lang="sr-Cyrl-CS" sz="2000" dirty="0" smtClean="0">
                <a:latin typeface="Bookman Old Style" pitchFamily="18" charset="0"/>
              </a:rPr>
              <a:t/>
            </a:r>
            <a:br>
              <a:rPr lang="sr-Cyrl-CS" sz="2000" dirty="0" smtClean="0">
                <a:latin typeface="Bookman Old Style" pitchFamily="18" charset="0"/>
              </a:rPr>
            </a:br>
            <a:endParaRPr lang="en-US" sz="5400" dirty="0" smtClean="0">
              <a:latin typeface="Bookman Old Style" pitchFamily="18" charset="0"/>
            </a:endParaRPr>
          </a:p>
        </p:txBody>
      </p:sp>
      <p:pic>
        <p:nvPicPr>
          <p:cNvPr id="1029" name="Picture 5" descr="Grb-Srbija_2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476250"/>
            <a:ext cx="7207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7235825" y="404813"/>
          <a:ext cx="865188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VISIO" r:id="rId5" imgW="2197800" imgH="1769760" progId="">
                  <p:embed/>
                </p:oleObj>
              </mc:Choice>
              <mc:Fallback>
                <p:oleObj name="VISIO" r:id="rId5" imgW="2197800" imgH="17697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404813"/>
                        <a:ext cx="865188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 ZA OPS SA SERTIFIKATOM AEO F </a:t>
            </a:r>
            <a:br>
              <a:rPr lang="sr-Latn-C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C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carinska pojednostaljenja/sigurnost i bezbednost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Olakšan pristup pojednostavljenom carinskom postupku kako je regulisano članom 22. Uredbe;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Da dobije informacije o rezultatu prethodno obavljene analize rizika bezbednosti i sigurnosti u skladu sa članom 22. Uredbe;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Da unosi manji broj podataka u ulaznu i izlaznu sažetu deklaraciju u skladu sa članom 22. Uredbe;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Manji broj fizičkih pregleda i pregleda dokumentacije;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U slučaju određivanja za kontrolu ima pravo prioriteta;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Pravo da zahteva sprovođenje kontrole na određenoj lokaciji (ugovoreno mesto)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KRITERIJUMI ZA DODELU SERTIFIKATA OPS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Pridržavanje carinskih propisa u prethodnom periodu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Zadovoljavajuće vođenje poslovne evidencije i po potrebi i evidencije o prevozu robe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Finansijska likvidnost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Ispunjavanje odgovarajućih standarda za sigurnost i bezbednost</a:t>
            </a:r>
            <a:endParaRPr lang="en-US" sz="28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PRIDRŽAVANJE CARINSKIH PROPISA U PRETHODNOM PERIODU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Privredni subjekat u prethodne tri godine ne sme biti pravosnažno oglašen odgovornim za ozbiljan ili ponovljen prekršaj carinskih propisa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Ovaj kriterijum se odnosi na podnosioca zahteva, odgovorno lice u privrednom subjektu ili lica koja vrše kontrolu nad upravljanjem, zastupnika podnosioca zahteva u carinskom postupku i odgovorno lice za carinska pitanja u privrednom subjektu</a:t>
            </a:r>
            <a:endParaRPr lang="en-US" sz="28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Zadovoljavajući sistem vođenja poslovne i po potrebi evidencije o prevozu robe</a:t>
            </a:r>
            <a:br>
              <a:rPr lang="sr-Latn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Vodi knjigovodstvenu evidenciju u skladu sa opšteprihvaćenim knjigovodstvenim standardima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Da omogući carinskom organu fizički ili elektronski pristup svojoj carinskoj i po mogućnosti evidenciji o prevozu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Da ima odvojene logističke sisteme za domaću i stranu robu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Da ima administrativnu organizaciju koja odgovara vrsti i obimu poslovanja i ima unutrašnju kontrolu koja omogućava otkrivanje nezakonitih transakcija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0066"/>
                </a:solidFill>
              </a:rPr>
              <a:t>Da ima zadovoljavajuću proceduru za regulisanje dozvola i odobrenja u vezi sa merama trgovinske politike i trgovine poljoprivrednim priozvodima</a:t>
            </a:r>
            <a:endParaRPr lang="en-US" sz="2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Zadovoljavajući sistem vođenja poslovne i po potrebi i evidencije o prevozu robe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600" dirty="0" smtClean="0">
                <a:solidFill>
                  <a:srgbClr val="000066"/>
                </a:solidFill>
              </a:rPr>
              <a:t>Ima uredno arhiviranu evidenciju i podatke i zaštitu od gubitka podataka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600" dirty="0" smtClean="0">
                <a:solidFill>
                  <a:srgbClr val="000066"/>
                </a:solidFill>
              </a:rPr>
              <a:t>Zaposlenim ukazuje na potrebu obaveštavanja carinskih organa o poteškoćama sa kojima se suočavaju a tiču se usaglašenosti sa carinskim propisima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600" dirty="0" smtClean="0">
                <a:solidFill>
                  <a:srgbClr val="000066"/>
                </a:solidFill>
              </a:rPr>
              <a:t>Ima odgovarajuće informaciono tehnološke sigurnosne mere za zaštitu informacionih sistema</a:t>
            </a:r>
            <a:endParaRPr lang="en-US" sz="2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Finansijska likvidnost</a:t>
            </a:r>
            <a:b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dirty="0" smtClean="0">
                <a:solidFill>
                  <a:srgbClr val="000066"/>
                </a:solidFill>
              </a:rPr>
              <a:t>Finansija likvidnost se dokazuje za period od prethodne 3 godine</a:t>
            </a: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endParaRPr lang="sr-Latn-CS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dirty="0" smtClean="0">
                <a:solidFill>
                  <a:srgbClr val="000066"/>
                </a:solidFill>
              </a:rPr>
              <a:t>Dobar finansijski položaj koji omogućava podnosiocu zahteva da ispuni svoje obaveze u vezi sa prirodom poslovanja</a:t>
            </a:r>
          </a:p>
          <a:p>
            <a:pPr>
              <a:buClr>
                <a:srgbClr val="C00000"/>
              </a:buClr>
              <a:defRPr/>
            </a:pP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Ispunjavanje odgovarajućih standarda za sigurnost i bezbednost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0066"/>
                </a:solidFill>
              </a:rPr>
              <a:t>Odgovarajući sistem bezbednosti radi sprečavanja neovlašćenog pristupa u zgrade koje se koriste u vezi sa radnjama obuhvaćene sertifikatom OPS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0066"/>
                </a:solidFill>
              </a:rPr>
              <a:t>Odgovarajuće mere radi sprečavanja neovlašćenog pristupa prostoru za utovar i istovar i prostorima gde je smešten teret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0066"/>
                </a:solidFill>
              </a:rPr>
              <a:t>Odgovarajuća procedura za rukovanje uvoznim i/ili izvovnim dozvolama vezanim za zabrane i ograničenja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0066"/>
                </a:solidFill>
              </a:rPr>
              <a:t>Odgovarajuće mere bezbednosti identifikacije svojih poslovnih partnera kako bi se osigurao međunarodni lanac snadbevanja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defRPr/>
            </a:pPr>
            <a:endParaRPr lang="sr-Latn-C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Ispunjavanje odgovarajućih standarda za sigurnost i bezbednost</a:t>
            </a:r>
            <a:endParaRPr lang="en-US" sz="3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Odgovarajući bezbednosni sistem provere postojećih i budućih zaposlenih u cilju povećanja nivoa znanja u oblasti sigurnosti i bezbednost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Odgovarajući postupci za obezbeđenja adekvatne kontrole: transporta robe, ulazne robe i registracije u logističkom sistemu, uskladištene robe 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Odgovarajući bezbednosni mere za obezbeđenje integriteta celog procesa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KORACI ZA DOBIJANJE SERTIFIKATA OPS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Podnošenje zahteva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Provera zahteva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Prihvatanje zahteva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Provera kriterijuma za izdavanje sertifikata OPS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Izdavanje sertifikata OPS/odbijanje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sr-Latn-CS" dirty="0" smtClean="0">
                <a:solidFill>
                  <a:srgbClr val="000066"/>
                </a:solidFill>
              </a:rPr>
              <a:t>Upravljenje sertifikatom (nadzor, provera, suspenzija i oduzimanje)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 MOŽE PODNETI ZAHTEV ZA STICANJE STATUSA OPS?</a:t>
            </a:r>
            <a:endParaRPr lang="en-US" sz="36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Lice koje ima registrovano sedište na carinskom području R. Srbije i koje tokom obavljanja svoje delatnosti učestvuje u aktivnostima na koje se primenjuju carinski propisi može podneti zahtev za sticanje statusa OPS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  <a:r>
              <a:rPr lang="sr-Latn-CS" sz="2100" dirty="0" smtClean="0">
                <a:solidFill>
                  <a:srgbClr val="000066"/>
                </a:solidFill>
              </a:rPr>
              <a:t> pa između ostalih i</a:t>
            </a:r>
            <a:r>
              <a:rPr lang="sr-Cyrl-CS" sz="2100" dirty="0" smtClean="0">
                <a:solidFill>
                  <a:srgbClr val="000066"/>
                </a:solidFill>
              </a:rPr>
              <a:t>: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proizvođači</a:t>
            </a:r>
            <a:r>
              <a:rPr lang="sr-Cyrl-CS" sz="2100" dirty="0" smtClean="0">
                <a:solidFill>
                  <a:srgbClr val="000066"/>
                </a:solidFill>
              </a:rPr>
              <a:t>,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izvoznici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uvoznici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prevoznici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trgovački posrednici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carinski agenti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držaoci skladišta</a:t>
            </a:r>
            <a:r>
              <a:rPr lang="sr-Cyrl-CS" sz="2100" dirty="0" smtClean="0">
                <a:solidFill>
                  <a:srgbClr val="000066"/>
                </a:solidFill>
              </a:rPr>
              <a:t>,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držaoci terminala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luke</a:t>
            </a:r>
            <a:r>
              <a:rPr lang="sr-Cyrl-CS" sz="2100" dirty="0" smtClean="0">
                <a:solidFill>
                  <a:srgbClr val="000066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Latn-CS" sz="2100" dirty="0" smtClean="0">
                <a:solidFill>
                  <a:srgbClr val="000066"/>
                </a:solidFill>
              </a:rPr>
              <a:t>	</a:t>
            </a:r>
            <a:r>
              <a:rPr lang="sr-Cyrl-CS" sz="2100" dirty="0" smtClean="0">
                <a:solidFill>
                  <a:srgbClr val="000066"/>
                </a:solidFill>
              </a:rPr>
              <a:t>- </a:t>
            </a:r>
            <a:r>
              <a:rPr lang="sr-Latn-CS" sz="2100" dirty="0" smtClean="0">
                <a:solidFill>
                  <a:srgbClr val="000066"/>
                </a:solidFill>
              </a:rPr>
              <a:t>aedrodromi...</a:t>
            </a:r>
            <a:endParaRPr lang="en-US" sz="21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Sadržaj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Definicija OPS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Zakonska regulativa EU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Zakonska regulativa RS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Razlozi za uvođenje sistema OPS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Tipovi i osnovne karakteristike OPS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Prednosti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Kriterijumi za dodelu statusa OPS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x-none" sz="2800" dirty="0" smtClean="0">
                <a:solidFill>
                  <a:srgbClr val="002060"/>
                </a:solidFill>
              </a:rPr>
              <a:t>Koraci za dobijanje statusa OPS</a:t>
            </a:r>
          </a:p>
          <a:p>
            <a:pPr>
              <a:buClr>
                <a:srgbClr val="C00000"/>
              </a:buClr>
              <a:buNone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x-none" dirty="0" smtClean="0"/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x-none" dirty="0" smtClean="0"/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PODNOŠENJE ZAHTEVA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Zahtev se podnosi u pisanoj formi na propisanom obrascu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Prijava se prihvata samo ukoliko sadrži sve ključne podatke.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Ukoliko u zahtevu nedostaju potrebni detalji, tražiće se od podnosioca zahteva da u roku od 30 kalendarskih dana dostavi tražene informacije i pravilno obrazloži svoj zahtev.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PROVERA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rgbClr val="000066"/>
                </a:solidFill>
              </a:rPr>
              <a:t>Pre</a:t>
            </a:r>
            <a:r>
              <a:rPr lang="sr-Latn-CS" sz="2600" b="1" dirty="0" smtClean="0">
                <a:solidFill>
                  <a:srgbClr val="000066"/>
                </a:solidFill>
              </a:rPr>
              <a:t>tho</a:t>
            </a:r>
            <a:r>
              <a:rPr lang="en-US" sz="2600" b="1" dirty="0" smtClean="0">
                <a:solidFill>
                  <a:srgbClr val="000066"/>
                </a:solidFill>
              </a:rPr>
              <a:t>d</a:t>
            </a:r>
            <a:r>
              <a:rPr lang="sr-Latn-CS" sz="2600" b="1" dirty="0" smtClean="0">
                <a:solidFill>
                  <a:srgbClr val="000066"/>
                </a:solidFill>
              </a:rPr>
              <a:t>na provera</a:t>
            </a:r>
            <a:r>
              <a:rPr lang="sr-Cyrl-CS" sz="2600" b="1" dirty="0" smtClean="0">
                <a:solidFill>
                  <a:srgbClr val="000066"/>
                </a:solidFill>
              </a:rPr>
              <a:t>, </a:t>
            </a:r>
            <a:r>
              <a:rPr lang="en-US" sz="2600" dirty="0" smtClean="0">
                <a:solidFill>
                  <a:srgbClr val="000066"/>
                </a:solidFill>
              </a:rPr>
              <a:t>se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sastoji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od</a:t>
            </a:r>
            <a:r>
              <a:rPr lang="sr-Cyrl-CS" sz="2600" b="1" dirty="0" smtClean="0">
                <a:solidFill>
                  <a:srgbClr val="000066"/>
                </a:solidFill>
              </a:rPr>
              <a:t>:</a:t>
            </a:r>
            <a:endParaRPr lang="sr-Latn-C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Cyrl-CS" sz="2600" dirty="0" smtClean="0">
                <a:solidFill>
                  <a:srgbClr val="000066"/>
                </a:solidFill>
              </a:rPr>
              <a:t>- </a:t>
            </a:r>
            <a:r>
              <a:rPr lang="en-US" sz="2600" dirty="0" err="1" smtClean="0">
                <a:solidFill>
                  <a:srgbClr val="000066"/>
                </a:solidFill>
              </a:rPr>
              <a:t>Neslužbenog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razgovora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sa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podnosiocem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zahteva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Cyrl-CS" sz="2600" dirty="0" smtClean="0">
                <a:solidFill>
                  <a:srgbClr val="000066"/>
                </a:solidFill>
              </a:rPr>
              <a:t>- </a:t>
            </a:r>
            <a:r>
              <a:rPr lang="en-US" sz="2600" dirty="0" err="1" smtClean="0">
                <a:solidFill>
                  <a:srgbClr val="000066"/>
                </a:solidFill>
              </a:rPr>
              <a:t>Samoprocenjivanja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podnosioca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zahteva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Tx/>
              <a:buChar char="-"/>
              <a:defRPr/>
            </a:pPr>
            <a:r>
              <a:rPr lang="en-US" sz="2600" dirty="0" err="1" smtClean="0">
                <a:solidFill>
                  <a:srgbClr val="000066"/>
                </a:solidFill>
              </a:rPr>
              <a:t>Pripremne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faza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nadležnog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carinskog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organa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600" b="1" dirty="0" err="1" smtClean="0">
                <a:solidFill>
                  <a:srgbClr val="000066"/>
                </a:solidFill>
              </a:rPr>
              <a:t>Faza</a:t>
            </a:r>
            <a:r>
              <a:rPr lang="sr-Cyrl-CS" sz="2600" b="1" dirty="0" smtClean="0">
                <a:solidFill>
                  <a:srgbClr val="000066"/>
                </a:solidFill>
              </a:rPr>
              <a:t> </a:t>
            </a:r>
            <a:r>
              <a:rPr lang="en-US" sz="2600" b="1" dirty="0" err="1" smtClean="0">
                <a:solidFill>
                  <a:srgbClr val="000066"/>
                </a:solidFill>
              </a:rPr>
              <a:t>izvo</a:t>
            </a:r>
            <a:r>
              <a:rPr lang="vi-VN" sz="2600" b="1" dirty="0" smtClean="0">
                <a:solidFill>
                  <a:srgbClr val="000066"/>
                </a:solidFill>
              </a:rPr>
              <a:t>đ</a:t>
            </a:r>
            <a:r>
              <a:rPr lang="en-US" sz="2600" b="1" dirty="0" err="1" smtClean="0">
                <a:solidFill>
                  <a:srgbClr val="000066"/>
                </a:solidFill>
              </a:rPr>
              <a:t>enja</a:t>
            </a:r>
            <a:r>
              <a:rPr lang="sr-Cyrl-CS" sz="2600" b="1" dirty="0" smtClean="0">
                <a:solidFill>
                  <a:srgbClr val="000066"/>
                </a:solidFill>
              </a:rPr>
              <a:t> </a:t>
            </a:r>
            <a:r>
              <a:rPr lang="en-US" sz="2600" b="1" dirty="0" err="1" smtClean="0">
                <a:solidFill>
                  <a:srgbClr val="000066"/>
                </a:solidFill>
              </a:rPr>
              <a:t>postupka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sr-Latn-CS" sz="2600" b="1" dirty="0" smtClean="0">
                <a:solidFill>
                  <a:srgbClr val="000066"/>
                </a:solidFill>
              </a:rPr>
              <a:t>provere</a:t>
            </a:r>
            <a:r>
              <a:rPr lang="sr-Latn-CS" sz="2600" dirty="0" smtClean="0">
                <a:solidFill>
                  <a:srgbClr val="000066"/>
                </a:solidFill>
              </a:rPr>
              <a:t> </a:t>
            </a:r>
            <a:r>
              <a:rPr lang="sr-Cyrl-CS" sz="2600" dirty="0" smtClean="0">
                <a:solidFill>
                  <a:srgbClr val="000066"/>
                </a:solidFill>
              </a:rPr>
              <a:t>(</a:t>
            </a:r>
            <a:r>
              <a:rPr lang="en-US" sz="2600" dirty="0" err="1" smtClean="0">
                <a:solidFill>
                  <a:srgbClr val="000066"/>
                </a:solidFill>
              </a:rPr>
              <a:t>kontrola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kod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podnosioca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zahteva</a:t>
            </a:r>
            <a:r>
              <a:rPr lang="sr-Cyrl-CS" sz="2600" dirty="0" smtClean="0">
                <a:solidFill>
                  <a:srgbClr val="000066"/>
                </a:solidFill>
              </a:rPr>
              <a:t>)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600" b="1" dirty="0" err="1" smtClean="0">
                <a:solidFill>
                  <a:srgbClr val="000066"/>
                </a:solidFill>
              </a:rPr>
              <a:t>Završna</a:t>
            </a:r>
            <a:r>
              <a:rPr lang="sr-Cyrl-CS" sz="2600" b="1" dirty="0" smtClean="0">
                <a:solidFill>
                  <a:srgbClr val="000066"/>
                </a:solidFill>
              </a:rPr>
              <a:t> </a:t>
            </a:r>
            <a:r>
              <a:rPr lang="en-US" sz="2600" b="1" dirty="0" err="1" smtClean="0">
                <a:solidFill>
                  <a:srgbClr val="000066"/>
                </a:solidFill>
              </a:rPr>
              <a:t>faza</a:t>
            </a:r>
            <a:r>
              <a:rPr lang="sr-Cyrl-CS" sz="2600" b="1" dirty="0" smtClean="0">
                <a:solidFill>
                  <a:srgbClr val="000066"/>
                </a:solidFill>
              </a:rPr>
              <a:t> </a:t>
            </a:r>
            <a:r>
              <a:rPr lang="sr-Latn-CS" sz="2600" b="1" dirty="0" smtClean="0">
                <a:solidFill>
                  <a:srgbClr val="000066"/>
                </a:solidFill>
              </a:rPr>
              <a:t>provere</a:t>
            </a:r>
            <a:r>
              <a:rPr lang="sr-Cyrl-CS" sz="2600" b="1" dirty="0" smtClean="0">
                <a:solidFill>
                  <a:srgbClr val="000066"/>
                </a:solidFill>
              </a:rPr>
              <a:t>, </a:t>
            </a:r>
            <a:r>
              <a:rPr lang="en-US" sz="2600" dirty="0" err="1" smtClean="0">
                <a:solidFill>
                  <a:srgbClr val="000066"/>
                </a:solidFill>
              </a:rPr>
              <a:t>koja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smtClean="0">
                <a:solidFill>
                  <a:srgbClr val="000066"/>
                </a:solidFill>
              </a:rPr>
              <a:t>se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sastoji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od</a:t>
            </a:r>
            <a:r>
              <a:rPr lang="sr-Cyrl-CS" sz="2600" dirty="0" smtClean="0">
                <a:solidFill>
                  <a:srgbClr val="000066"/>
                </a:solidFill>
              </a:rPr>
              <a:t>: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Cyrl-CS" sz="2600" dirty="0" smtClean="0">
                <a:solidFill>
                  <a:srgbClr val="000066"/>
                </a:solidFill>
              </a:rPr>
              <a:t>- </a:t>
            </a:r>
            <a:r>
              <a:rPr lang="en-US" sz="2600" dirty="0" err="1" smtClean="0">
                <a:solidFill>
                  <a:srgbClr val="000066"/>
                </a:solidFill>
              </a:rPr>
              <a:t>Poslednjeg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razgovora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sa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podnosiocem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zahteva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sr-Cyrl-CS" sz="2600" dirty="0" smtClean="0">
                <a:solidFill>
                  <a:srgbClr val="000066"/>
                </a:solidFill>
              </a:rPr>
              <a:t>- </a:t>
            </a:r>
            <a:r>
              <a:rPr lang="en-US" sz="2600" dirty="0" err="1" smtClean="0">
                <a:solidFill>
                  <a:srgbClr val="000066"/>
                </a:solidFill>
              </a:rPr>
              <a:t>Izrade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zapisnika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sa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rezultatima</a:t>
            </a:r>
            <a:r>
              <a:rPr lang="sr-Cyrl-CS" sz="2600" dirty="0" smtClean="0">
                <a:solidFill>
                  <a:srgbClr val="000066"/>
                </a:solidFill>
              </a:rPr>
              <a:t> </a:t>
            </a:r>
            <a:r>
              <a:rPr lang="en-US" sz="2600" dirty="0" err="1" smtClean="0">
                <a:solidFill>
                  <a:srgbClr val="000066"/>
                </a:solidFill>
              </a:rPr>
              <a:t>kontrole</a:t>
            </a:r>
            <a:endParaRPr lang="en-US" sz="26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endParaRPr lang="en-US" sz="2600" dirty="0" smtClean="0">
              <a:solidFill>
                <a:srgbClr val="000066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IZDAVANJE/ODBIJANJE SERTIFIKATA OPS </a:t>
            </a:r>
            <a:endParaRPr lang="en-US" sz="40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b="1" dirty="0" smtClean="0">
                <a:solidFill>
                  <a:srgbClr val="000066"/>
                </a:solidFill>
              </a:rPr>
              <a:t>Za donošenje odluke o dodeli statusa OPS nadležna je carinarnica Beograd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b="1" dirty="0" smtClean="0">
                <a:solidFill>
                  <a:srgbClr val="000066"/>
                </a:solidFill>
              </a:rPr>
              <a:t>Carinarnica Beograd ima rok od 120 kalendarskih dana za donošenje odluke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b="1" dirty="0" smtClean="0">
                <a:solidFill>
                  <a:srgbClr val="000066"/>
                </a:solidFill>
              </a:rPr>
              <a:t>Rok u određenim slučajevima se može produžiti za još 60 dana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b="1" dirty="0" smtClean="0">
                <a:solidFill>
                  <a:srgbClr val="000066"/>
                </a:solidFill>
              </a:rPr>
              <a:t>Nakon donošenja odluke podnosilac zahteva se obaveštava pismenim putem</a:t>
            </a:r>
          </a:p>
          <a:p>
            <a:pPr>
              <a:buFont typeface="Wingdings" pitchFamily="2" charset="2"/>
              <a:buNone/>
              <a:defRPr/>
            </a:pPr>
            <a:r>
              <a:rPr lang="sr-Latn-CS" sz="1600" b="1" dirty="0" smtClean="0"/>
              <a:t> </a:t>
            </a:r>
            <a:endParaRPr lang="sr-Cyrl-CS" sz="1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x-none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ORISNE INFORMACIJE</a:t>
            </a:r>
            <a:endParaRPr lang="en-US" sz="36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3000" dirty="0" smtClean="0">
                <a:solidFill>
                  <a:srgbClr val="000066"/>
                </a:solidFill>
              </a:rPr>
              <a:t>Na sajtu Uprave carina </a:t>
            </a:r>
            <a:r>
              <a:rPr lang="sr-Latn-CS" sz="3000" dirty="0" smtClean="0">
                <a:solidFill>
                  <a:srgbClr val="000066"/>
                </a:solidFill>
                <a:hlinkClick r:id="rId2"/>
              </a:rPr>
              <a:t>www.carina.rs</a:t>
            </a:r>
            <a:r>
              <a:rPr lang="sr-Latn-CS" sz="3000" dirty="0" smtClean="0">
                <a:solidFill>
                  <a:srgbClr val="000066"/>
                </a:solidFill>
              </a:rPr>
              <a:t> u delu OPS/AEO možete pronaći sve informacije o ovlašćenim privrednim subjektima.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sr-Latn-CS" sz="30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3000" dirty="0" smtClean="0">
                <a:solidFill>
                  <a:srgbClr val="000066"/>
                </a:solidFill>
              </a:rPr>
              <a:t>Obrazac zahteva za sertifikat OPS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sr-Latn-CS" sz="30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3000" dirty="0" smtClean="0">
                <a:solidFill>
                  <a:srgbClr val="000066"/>
                </a:solidFill>
              </a:rPr>
              <a:t>Smernice – osnovni instrument za primenu sistema OPS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sr-Latn-CS" sz="30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3000" dirty="0" smtClean="0">
                <a:solidFill>
                  <a:srgbClr val="000066"/>
                </a:solidFill>
              </a:rPr>
              <a:t>Upitnik za samoprocenu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sr-Latn-CS" sz="2000" b="1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sr-Cyrl-CS" sz="2000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b="1" dirty="0" smtClean="0">
              <a:solidFill>
                <a:srgbClr val="000066"/>
              </a:solidFill>
              <a:latin typeface="Arial Black" pitchFamily="34" charset="0"/>
            </a:endParaRPr>
          </a:p>
          <a:p>
            <a:endParaRPr lang="sr-Latn-CS" b="1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sr-Latn-CS" sz="4400" b="1" dirty="0" smtClean="0">
                <a:solidFill>
                  <a:srgbClr val="000066"/>
                </a:solidFill>
                <a:latin typeface="Arial Black" pitchFamily="34" charset="0"/>
              </a:rPr>
              <a:t>PITANJA,</a:t>
            </a:r>
            <a:r>
              <a:rPr lang="sr-Cyrl-CS" sz="4400" b="1" dirty="0" smtClean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sr-Latn-CS" sz="4400" b="1" dirty="0" smtClean="0">
                <a:solidFill>
                  <a:srgbClr val="000066"/>
                </a:solidFill>
                <a:latin typeface="Arial Black" pitchFamily="34" charset="0"/>
              </a:rPr>
              <a:t>KOMENTARI </a:t>
            </a:r>
            <a:r>
              <a:rPr lang="sr-Latn-CS" sz="4400" dirty="0" smtClean="0">
                <a:solidFill>
                  <a:srgbClr val="000066"/>
                </a:solidFill>
                <a:latin typeface="Arial Black" pitchFamily="34" charset="0"/>
              </a:rPr>
              <a:t>…</a:t>
            </a:r>
            <a:endParaRPr lang="en-US" sz="44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85800" y="173672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HVALA NA PAŽNJI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r-Latn-C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 osobe: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x-none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Ljubomir Karan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x-none" sz="2800" kern="0" dirty="0" smtClean="0">
                <a:solidFill>
                  <a:srgbClr val="000066"/>
                </a:solidFill>
                <a:latin typeface="+mn-lt"/>
              </a:rPr>
              <a:t>Aleksandra Ilić</a:t>
            </a:r>
            <a:endParaRPr kumimoji="0" lang="sr-Cyrl-CS" sz="28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r-Latn-C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</a:t>
            </a:r>
            <a:r>
              <a:rPr kumimoji="0" lang="sr-Cyrl-C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sr-Latn-R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011/2691-988; 011/3196-131</a:t>
            </a:r>
            <a:endParaRPr kumimoji="0" lang="sr-Cyrl-CS" sz="28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DEFINICIJE </a:t>
            </a:r>
            <a:r>
              <a:rPr lang="sr-Cyrl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2060"/>
                </a:solidFill>
              </a:rPr>
              <a:t>WCO- privredni subjekt uključen u promet robe, ili neku drugu funkciju, koji je za to dobio odobrenje nacionalne carinske administracije, jer </a:t>
            </a:r>
            <a:r>
              <a:rPr lang="sr-Latn-CS" sz="2400" b="1" dirty="0" smtClean="0">
                <a:solidFill>
                  <a:srgbClr val="002060"/>
                </a:solidFill>
              </a:rPr>
              <a:t>ispunjava i pridržava </a:t>
            </a:r>
            <a:r>
              <a:rPr lang="sr-Latn-CS" sz="2400" dirty="0" smtClean="0">
                <a:solidFill>
                  <a:srgbClr val="002060"/>
                </a:solidFill>
              </a:rPr>
              <a:t>se </a:t>
            </a:r>
            <a:r>
              <a:rPr lang="sr-Latn-CS" sz="2400" b="1" dirty="0" smtClean="0">
                <a:solidFill>
                  <a:srgbClr val="002060"/>
                </a:solidFill>
              </a:rPr>
              <a:t>standarda </a:t>
            </a:r>
            <a:r>
              <a:rPr lang="sr-Latn-CS" sz="2400" dirty="0" smtClean="0">
                <a:solidFill>
                  <a:srgbClr val="002060"/>
                </a:solidFill>
              </a:rPr>
              <a:t>WCO ili ekvivalentnih standarda bezbednosti lanca nabavke</a:t>
            </a:r>
            <a:r>
              <a:rPr lang="sr-Cyrl-CS" sz="2400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2060"/>
                </a:solidFill>
              </a:rPr>
              <a:t>EU -</a:t>
            </a:r>
            <a:r>
              <a:rPr lang="en-US" sz="2400" dirty="0" smtClean="0">
                <a:solidFill>
                  <a:srgbClr val="002060"/>
                </a:solidFill>
              </a:rPr>
              <a:t>(AEO) </a:t>
            </a:r>
            <a:r>
              <a:rPr lang="x-none" sz="2400" dirty="0" smtClean="0">
                <a:solidFill>
                  <a:srgbClr val="002060"/>
                </a:solidFill>
              </a:rPr>
              <a:t>- </a:t>
            </a:r>
            <a:r>
              <a:rPr lang="sr-Latn-CS" sz="2400" dirty="0" smtClean="0">
                <a:solidFill>
                  <a:srgbClr val="002060"/>
                </a:solidFill>
              </a:rPr>
              <a:t>privredni subjekt koji je u svom poslovanju uključen u aktivnosti definisane carinskim zakonom, koji je </a:t>
            </a:r>
            <a:r>
              <a:rPr lang="sr-Latn-CS" sz="2400" b="1" dirty="0" smtClean="0">
                <a:solidFill>
                  <a:srgbClr val="002060"/>
                </a:solidFill>
              </a:rPr>
              <a:t>pouzdan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sr-Latn-CS" sz="2400" dirty="0" smtClean="0">
                <a:solidFill>
                  <a:srgbClr val="002060"/>
                </a:solidFill>
              </a:rPr>
              <a:t>u čitavoj Zajednici i kao takav uživa prednosti u EU</a:t>
            </a:r>
            <a:r>
              <a:rPr lang="sr-Cyrl-CS" sz="2400" dirty="0" smtClean="0">
                <a:solidFill>
                  <a:srgbClr val="00206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 smtClean="0">
                <a:solidFill>
                  <a:srgbClr val="002060"/>
                </a:solidFill>
              </a:rPr>
              <a:t>U </a:t>
            </a:r>
            <a:r>
              <a:rPr lang="sr-Latn-CS" sz="2400" dirty="0" err="1" smtClean="0">
                <a:solidFill>
                  <a:srgbClr val="002060"/>
                </a:solidFill>
              </a:rPr>
              <a:t>svakodnevoj</a:t>
            </a:r>
            <a:r>
              <a:rPr lang="sr-Latn-CS" sz="2400" dirty="0" smtClean="0">
                <a:solidFill>
                  <a:srgbClr val="002060"/>
                </a:solidFill>
              </a:rPr>
              <a:t> terminologiji - OPS se definiše kao onaj privredni subjekt kome je odobren status </a:t>
            </a:r>
            <a:r>
              <a:rPr lang="sr-Latn-CS" sz="2400" b="1" dirty="0" smtClean="0">
                <a:solidFill>
                  <a:srgbClr val="002060"/>
                </a:solidFill>
              </a:rPr>
              <a:t>pouzdanog</a:t>
            </a:r>
            <a:r>
              <a:rPr lang="sr-Latn-CS" sz="2400" dirty="0" smtClean="0">
                <a:solidFill>
                  <a:srgbClr val="002060"/>
                </a:solidFill>
              </a:rPr>
              <a:t> partnera, obzirom da je proverom utvrđeno da ispunjava specifične kriterijume</a:t>
            </a:r>
            <a:r>
              <a:rPr lang="sr-Cyrl-CS" sz="2400" dirty="0" smtClean="0">
                <a:solidFill>
                  <a:srgbClr val="002060"/>
                </a:solidFill>
              </a:rPr>
              <a:t> 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ZAKONSKA REGULATIVA EU</a:t>
            </a:r>
            <a:endPara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dirty="0" smtClean="0">
                <a:solidFill>
                  <a:srgbClr val="002060"/>
                </a:solidFill>
              </a:rPr>
              <a:t>čl</a:t>
            </a:r>
            <a:r>
              <a:rPr lang="sr-Cyrl-CS" dirty="0" smtClean="0">
                <a:solidFill>
                  <a:srgbClr val="002060"/>
                </a:solidFill>
              </a:rPr>
              <a:t>. 5а </a:t>
            </a:r>
            <a:r>
              <a:rPr lang="sr-Latn-CS" dirty="0" smtClean="0">
                <a:solidFill>
                  <a:srgbClr val="002060"/>
                </a:solidFill>
              </a:rPr>
              <a:t>Carinskog zakona Zajednice</a:t>
            </a:r>
            <a:r>
              <a:rPr lang="en-US" dirty="0" smtClean="0">
                <a:solidFill>
                  <a:srgbClr val="002060"/>
                </a:solidFill>
              </a:rPr>
              <a:t> (CCC)</a:t>
            </a:r>
            <a:r>
              <a:rPr lang="sr-Cyrl-CS" dirty="0" smtClean="0">
                <a:solidFill>
                  <a:srgbClr val="002060"/>
                </a:solidFill>
              </a:rPr>
              <a:t>, </a:t>
            </a:r>
            <a:r>
              <a:rPr lang="sr-Latn-CS" dirty="0" smtClean="0">
                <a:solidFill>
                  <a:srgbClr val="002060"/>
                </a:solidFill>
              </a:rPr>
              <a:t>propisan Uredbom EK br</a:t>
            </a:r>
            <a:r>
              <a:rPr lang="sr-Cyrl-CS" dirty="0" smtClean="0">
                <a:solidFill>
                  <a:srgbClr val="002060"/>
                </a:solidFill>
              </a:rPr>
              <a:t>.</a:t>
            </a:r>
            <a:r>
              <a:rPr lang="sr-Latn-CS" dirty="0" smtClean="0">
                <a:solidFill>
                  <a:srgbClr val="002060"/>
                </a:solidFill>
              </a:rPr>
              <a:t> </a:t>
            </a:r>
            <a:r>
              <a:rPr lang="sr-Cyrl-CS" dirty="0" smtClean="0">
                <a:solidFill>
                  <a:srgbClr val="002060"/>
                </a:solidFill>
              </a:rPr>
              <a:t>648/2005 </a:t>
            </a:r>
            <a:endParaRPr lang="en-US" dirty="0" smtClean="0">
              <a:solidFill>
                <a:srgbClr val="002060"/>
              </a:solidFill>
            </a:endParaRPr>
          </a:p>
          <a:p>
            <a:pPr eaLnBrk="1" hangingPunct="1">
              <a:buClr>
                <a:srgbClr val="C00000"/>
              </a:buClr>
              <a:buNone/>
              <a:defRPr/>
            </a:pPr>
            <a:endParaRPr lang="sr-Latn-CS" dirty="0" smtClean="0">
              <a:solidFill>
                <a:srgbClr val="002060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dirty="0" smtClean="0">
                <a:solidFill>
                  <a:srgbClr val="002060"/>
                </a:solidFill>
              </a:rPr>
              <a:t>čl</a:t>
            </a:r>
            <a:r>
              <a:rPr lang="sr-Cyrl-CS" dirty="0" smtClean="0">
                <a:solidFill>
                  <a:srgbClr val="002060"/>
                </a:solidFill>
              </a:rPr>
              <a:t>. 14 а. – 14q. </a:t>
            </a:r>
            <a:r>
              <a:rPr lang="sr-Latn-CS" dirty="0" smtClean="0">
                <a:solidFill>
                  <a:srgbClr val="002060"/>
                </a:solidFill>
              </a:rPr>
              <a:t>Uredbe za sprovođenje Carinskog zakona EU, propisanih Uredbom EK br</a:t>
            </a:r>
            <a:r>
              <a:rPr lang="sr-Cyrl-CS" dirty="0" smtClean="0">
                <a:solidFill>
                  <a:srgbClr val="002060"/>
                </a:solidFill>
              </a:rPr>
              <a:t>.1875/2006.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ZAKONSKA REGULATIVA RS</a:t>
            </a:r>
            <a:endPara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Član</a:t>
            </a:r>
            <a:r>
              <a:rPr lang="sr-Cyrl-CS" sz="2800" dirty="0" smtClean="0">
                <a:solidFill>
                  <a:srgbClr val="002060"/>
                </a:solidFill>
              </a:rPr>
              <a:t> 8.</a:t>
            </a:r>
            <a:r>
              <a:rPr lang="sr-Latn-CS" sz="2800" dirty="0" smtClean="0">
                <a:solidFill>
                  <a:srgbClr val="002060"/>
                </a:solidFill>
              </a:rPr>
              <a:t>Carinskog zakona – pojam OPS i koristi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None/>
              <a:defRPr/>
            </a:pPr>
            <a:endParaRPr lang="sr-Cyrl-CS" sz="2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Član</a:t>
            </a:r>
            <a:r>
              <a:rPr lang="sr-Cyrl-CS" sz="2800" dirty="0" smtClean="0">
                <a:solidFill>
                  <a:srgbClr val="002060"/>
                </a:solidFill>
              </a:rPr>
              <a:t>9. </a:t>
            </a:r>
            <a:r>
              <a:rPr lang="sr-Latn-CS" sz="2800" dirty="0" smtClean="0">
                <a:solidFill>
                  <a:srgbClr val="002060"/>
                </a:solidFill>
              </a:rPr>
              <a:t>-osnovni kriterijumi za dobijanja statusa OPS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None/>
              <a:defRPr/>
            </a:pPr>
            <a:endParaRPr lang="sr-Latn-CS" sz="2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Član</a:t>
            </a:r>
            <a:r>
              <a:rPr lang="sr-Cyrl-CS" sz="2800" dirty="0" smtClean="0">
                <a:solidFill>
                  <a:srgbClr val="002060"/>
                </a:solidFill>
              </a:rPr>
              <a:t> 10. </a:t>
            </a:r>
            <a:r>
              <a:rPr lang="sr-Latn-CS" sz="2800" dirty="0" smtClean="0">
                <a:solidFill>
                  <a:srgbClr val="002060"/>
                </a:solidFill>
              </a:rPr>
              <a:t>-uslovi za primenu kriterijuma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None/>
              <a:defRPr/>
            </a:pPr>
            <a:endParaRPr lang="sr-Latn-CS" sz="2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x-none" sz="2800" dirty="0" smtClean="0">
                <a:solidFill>
                  <a:srgbClr val="002060"/>
                </a:solidFill>
              </a:rPr>
              <a:t>Č</a:t>
            </a:r>
            <a:r>
              <a:rPr lang="x-none" sz="2800" smtClean="0">
                <a:solidFill>
                  <a:srgbClr val="002060"/>
                </a:solidFill>
              </a:rPr>
              <a:t>lanovima </a:t>
            </a:r>
            <a:r>
              <a:rPr lang="x-none" sz="2800" dirty="0" smtClean="0">
                <a:solidFill>
                  <a:srgbClr val="002060"/>
                </a:solidFill>
              </a:rPr>
              <a:t>21. do 40. Uredbe o carinski dozvoljenom postupanju s </a:t>
            </a:r>
            <a:r>
              <a:rPr lang="x-none" sz="2800" smtClean="0">
                <a:solidFill>
                  <a:srgbClr val="002060"/>
                </a:solidFill>
              </a:rPr>
              <a:t>robom bliže objašnjen sistem OPS 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RAZLOZI ZA UVOĐENJE SISTEMA OPS</a:t>
            </a:r>
            <a:endParaRPr lang="en-US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2060"/>
                </a:solidFill>
              </a:rPr>
              <a:t>Sistem OPS formalno je stupio na snagu u EU </a:t>
            </a:r>
            <a:r>
              <a:rPr lang="sr-Cyrl-CS" sz="2000" dirty="0" smtClean="0">
                <a:solidFill>
                  <a:srgbClr val="002060"/>
                </a:solidFill>
              </a:rPr>
              <a:t>01.01.2008.</a:t>
            </a:r>
            <a:r>
              <a:rPr lang="sr-Latn-CS" sz="2000" dirty="0" smtClean="0">
                <a:solidFill>
                  <a:srgbClr val="002060"/>
                </a:solidFill>
              </a:rPr>
              <a:t>godine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2060"/>
                </a:solidFill>
              </a:rPr>
              <a:t>Namera da se kompanije uključe u </a:t>
            </a:r>
            <a:r>
              <a:rPr lang="sr-Cyrl-CS" sz="2000" dirty="0" smtClean="0">
                <a:solidFill>
                  <a:srgbClr val="002060"/>
                </a:solidFill>
              </a:rPr>
              <a:t>„</a:t>
            </a:r>
            <a:r>
              <a:rPr lang="sr-Latn-CS" sz="2000" dirty="0" smtClean="0">
                <a:solidFill>
                  <a:srgbClr val="002060"/>
                </a:solidFill>
              </a:rPr>
              <a:t>LANAC SIGURNE NABAVKE</a:t>
            </a:r>
            <a:r>
              <a:rPr lang="sr-Cyrl-CS" sz="2000" dirty="0" smtClean="0">
                <a:solidFill>
                  <a:srgbClr val="002060"/>
                </a:solidFill>
              </a:rPr>
              <a:t>“</a:t>
            </a:r>
            <a:endParaRPr lang="sr-Latn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sr-Latn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Cyrl-CS" sz="20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2060"/>
                </a:solidFill>
              </a:rPr>
              <a:t>Da se omogući sigurnost u svim fazama</a:t>
            </a:r>
            <a:r>
              <a:rPr lang="sr-Cyrl-CS" sz="2000" dirty="0" smtClean="0">
                <a:solidFill>
                  <a:srgbClr val="002060"/>
                </a:solidFill>
              </a:rPr>
              <a:t> „</a:t>
            </a:r>
            <a:r>
              <a:rPr lang="sr-Latn-CS" sz="2000" dirty="0" smtClean="0">
                <a:solidFill>
                  <a:srgbClr val="002060"/>
                </a:solidFill>
              </a:rPr>
              <a:t>života</a:t>
            </a:r>
            <a:r>
              <a:rPr lang="sr-Cyrl-CS" sz="2000" dirty="0" smtClean="0">
                <a:solidFill>
                  <a:srgbClr val="002060"/>
                </a:solidFill>
              </a:rPr>
              <a:t>“ </a:t>
            </a:r>
            <a:r>
              <a:rPr lang="sr-Latn-CS" sz="2000" dirty="0" smtClean="0">
                <a:solidFill>
                  <a:srgbClr val="002060"/>
                </a:solidFill>
              </a:rPr>
              <a:t>pošiljke </a:t>
            </a:r>
            <a:r>
              <a:rPr lang="sr-Cyrl-CS" sz="2000" dirty="0" smtClean="0">
                <a:solidFill>
                  <a:srgbClr val="002060"/>
                </a:solidFill>
              </a:rPr>
              <a:t> (</a:t>
            </a:r>
            <a:r>
              <a:rPr lang="sr-Latn-CS" sz="2000" dirty="0" smtClean="0">
                <a:solidFill>
                  <a:srgbClr val="002060"/>
                </a:solidFill>
              </a:rPr>
              <a:t>proizvodnji, transportu, dopremi, otpremi, nabavci </a:t>
            </a:r>
            <a:r>
              <a:rPr lang="en-US" sz="2000" dirty="0" err="1" smtClean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sr-Latn-CS" sz="2000" dirty="0" smtClean="0">
                <a:solidFill>
                  <a:srgbClr val="002060"/>
                </a:solidFill>
              </a:rPr>
              <a:t>skladištenju, uvozu, izvozu, provozu i ostalom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endParaRPr lang="sr-Cyrl-C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000" dirty="0" smtClean="0">
                <a:solidFill>
                  <a:srgbClr val="002060"/>
                </a:solidFill>
              </a:rPr>
              <a:t>Da se unapredi društvena odgovornost nacionalne ekonomije, i to prevashodno u sledeće dve oblasti:</a:t>
            </a:r>
          </a:p>
          <a:p>
            <a:pPr lvl="1"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1800" dirty="0" smtClean="0">
                <a:solidFill>
                  <a:srgbClr val="002060"/>
                </a:solidFill>
              </a:rPr>
              <a:t>Borbi protiv terorizma i</a:t>
            </a:r>
          </a:p>
          <a:p>
            <a:pPr lvl="1"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1800" dirty="0" smtClean="0">
                <a:solidFill>
                  <a:srgbClr val="002060"/>
                </a:solidFill>
              </a:rPr>
              <a:t>Borbi protiv organizovanog kriminala, falsifikovanja i priraterije</a:t>
            </a:r>
            <a:endParaRPr lang="en-US" sz="1800" dirty="0" smtClean="0">
              <a:solidFill>
                <a:srgbClr val="002060"/>
              </a:solidFill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4932363" y="2492375"/>
            <a:ext cx="2303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9626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565400"/>
            <a:ext cx="81375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TIPOVI I OSNOVNE KARAKTERISTIKE OPS</a:t>
            </a:r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OPS za carinska pojednostavljenja  -</a:t>
            </a:r>
            <a:r>
              <a:rPr lang="sr-Cyrl-CS" sz="2800" dirty="0" smtClean="0">
                <a:solidFill>
                  <a:srgbClr val="000066"/>
                </a:solidFill>
              </a:rPr>
              <a:t> </a:t>
            </a:r>
            <a:r>
              <a:rPr lang="sr-Latn-CS" sz="2800" dirty="0" smtClean="0">
                <a:solidFill>
                  <a:srgbClr val="000066"/>
                </a:solidFill>
              </a:rPr>
              <a:t>„</a:t>
            </a:r>
            <a:r>
              <a:rPr lang="sr-Cyrl-CS" sz="2800" dirty="0" smtClean="0">
                <a:solidFill>
                  <a:srgbClr val="000066"/>
                </a:solidFill>
              </a:rPr>
              <a:t>AEO C</a:t>
            </a:r>
            <a:r>
              <a:rPr lang="sr-Latn-CS" sz="2800" dirty="0" smtClean="0">
                <a:solidFill>
                  <a:srgbClr val="000066"/>
                </a:solidFill>
              </a:rPr>
              <a:t>“ -</a:t>
            </a:r>
            <a:r>
              <a:rPr lang="sr-Cyrl-CS" sz="2800" dirty="0" smtClean="0">
                <a:solidFill>
                  <a:srgbClr val="000066"/>
                </a:solidFill>
              </a:rPr>
              <a:t> </a:t>
            </a:r>
            <a:r>
              <a:rPr lang="sr-Latn-CS" sz="2800" dirty="0" smtClean="0">
                <a:solidFill>
                  <a:srgbClr val="000066"/>
                </a:solidFill>
              </a:rPr>
              <a:t>om</a:t>
            </a:r>
            <a:r>
              <a:rPr lang="en-US" sz="2800" dirty="0" smtClean="0">
                <a:solidFill>
                  <a:srgbClr val="000066"/>
                </a:solidFill>
              </a:rPr>
              <a:t>o</a:t>
            </a:r>
            <a:r>
              <a:rPr lang="sr-Latn-CS" sz="2800" dirty="0" smtClean="0">
                <a:solidFill>
                  <a:srgbClr val="000066"/>
                </a:solidFill>
              </a:rPr>
              <a:t>gućava OPS koristi od pojednostavljenja propisanih carinskim propisima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OPS za bezbednost i zaštitu -„</a:t>
            </a:r>
            <a:r>
              <a:rPr lang="ru-RU" sz="2800" dirty="0" smtClean="0">
                <a:solidFill>
                  <a:srgbClr val="000066"/>
                </a:solidFill>
              </a:rPr>
              <a:t>АЕО S</a:t>
            </a:r>
            <a:r>
              <a:rPr lang="sr-Latn-CS" sz="2800" dirty="0" smtClean="0">
                <a:solidFill>
                  <a:srgbClr val="000066"/>
                </a:solidFill>
              </a:rPr>
              <a:t>“ –dodeljuje se kompanijama koje primenjuju odgovarajuće standarde bezbednosti i </a:t>
            </a:r>
            <a:r>
              <a:rPr lang="sr-Latn-CS" sz="2800" dirty="0" smtClean="0">
                <a:solidFill>
                  <a:srgbClr val="000066"/>
                </a:solidFill>
              </a:rPr>
              <a:t>sigurnost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Cyrl-C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0066"/>
                </a:solidFill>
              </a:rPr>
              <a:t>OPS za carinska pojednostavljenja</a:t>
            </a:r>
            <a:r>
              <a:rPr lang="sr-Cyrl-CS" sz="2800" dirty="0" smtClean="0">
                <a:solidFill>
                  <a:srgbClr val="000066"/>
                </a:solidFill>
              </a:rPr>
              <a:t>/</a:t>
            </a:r>
            <a:r>
              <a:rPr lang="sr-Latn-CS" sz="2800" dirty="0" smtClean="0">
                <a:solidFill>
                  <a:srgbClr val="000066"/>
                </a:solidFill>
              </a:rPr>
              <a:t>bezbednost </a:t>
            </a:r>
            <a:r>
              <a:rPr lang="sr-Latn-CS" sz="2800" smtClean="0">
                <a:solidFill>
                  <a:srgbClr val="000066"/>
                </a:solidFill>
              </a:rPr>
              <a:t>i </a:t>
            </a:r>
            <a:r>
              <a:rPr lang="sr-Latn-CS" sz="2800" smtClean="0">
                <a:solidFill>
                  <a:srgbClr val="000066"/>
                </a:solidFill>
              </a:rPr>
              <a:t>sigurnost</a:t>
            </a:r>
            <a:r>
              <a:rPr lang="sr-Latn-CS" sz="2800" smtClean="0">
                <a:solidFill>
                  <a:srgbClr val="000066"/>
                </a:solidFill>
              </a:rPr>
              <a:t> </a:t>
            </a:r>
            <a:r>
              <a:rPr lang="sr-Latn-CS" sz="2800" dirty="0" smtClean="0">
                <a:solidFill>
                  <a:srgbClr val="000066"/>
                </a:solidFill>
              </a:rPr>
              <a:t>-  </a:t>
            </a:r>
            <a:r>
              <a:rPr lang="sr-Cyrl-CS" sz="2800" dirty="0" smtClean="0">
                <a:solidFill>
                  <a:srgbClr val="000066"/>
                </a:solidFill>
              </a:rPr>
              <a:t>„AEO F“</a:t>
            </a:r>
            <a:r>
              <a:rPr lang="x-none" sz="2800" dirty="0" smtClean="0">
                <a:solidFill>
                  <a:srgbClr val="000066"/>
                </a:solidFill>
              </a:rPr>
              <a:t> -</a:t>
            </a:r>
            <a:r>
              <a:rPr lang="sr-Cyrl-CS" sz="2800" dirty="0" smtClean="0">
                <a:solidFill>
                  <a:srgbClr val="000066"/>
                </a:solidFill>
              </a:rPr>
              <a:t> </a:t>
            </a:r>
            <a:r>
              <a:rPr lang="sr-Latn-CS" sz="2800" dirty="0" smtClean="0">
                <a:solidFill>
                  <a:srgbClr val="000066"/>
                </a:solidFill>
              </a:rPr>
              <a:t>objedinjuje mogućnosti dva prethodna</a:t>
            </a:r>
            <a:r>
              <a:rPr lang="sr-Cyrl-CS" sz="2800" dirty="0" smtClean="0">
                <a:solidFill>
                  <a:srgbClr val="000066"/>
                </a:solidFill>
              </a:rPr>
              <a:t> (</a:t>
            </a:r>
            <a:r>
              <a:rPr lang="sr-Latn-CS" sz="2800" dirty="0" smtClean="0">
                <a:solidFill>
                  <a:srgbClr val="000066"/>
                </a:solidFill>
              </a:rPr>
              <a:t>„</a:t>
            </a:r>
            <a:r>
              <a:rPr lang="sr-Latn-CS" sz="2800" dirty="0" err="1" smtClean="0">
                <a:solidFill>
                  <a:srgbClr val="000066"/>
                </a:solidFill>
              </a:rPr>
              <a:t>all</a:t>
            </a:r>
            <a:r>
              <a:rPr lang="sr-Cyrl-CS" sz="2800" dirty="0" smtClean="0">
                <a:solidFill>
                  <a:srgbClr val="000066"/>
                </a:solidFill>
              </a:rPr>
              <a:t> in </a:t>
            </a:r>
            <a:r>
              <a:rPr lang="sr-Latn-CS" sz="2800" dirty="0" smtClean="0">
                <a:solidFill>
                  <a:srgbClr val="000066"/>
                </a:solidFill>
              </a:rPr>
              <a:t>one“)</a:t>
            </a:r>
            <a:endParaRPr lang="sr-Cyrl-CS" sz="28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sr-Latn-CS" sz="2000" dirty="0" smtClean="0">
              <a:latin typeface="Bookman Old Style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 ZA OPS SA SERTIFIKATOM AEO C – carinska pojednostavljenja</a:t>
            </a:r>
            <a:endParaRPr lang="en-US" sz="3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Olakšan pristup pojednostavljenom carinskom postupku kako je određeno članom 22, Uredbe;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Manji broj fizičkih pregleda i pregleda dokumentacije;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U slučaju određivanja za kontrolu ima pravo prioriteta;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800" dirty="0" smtClean="0">
                <a:solidFill>
                  <a:srgbClr val="000066"/>
                </a:solidFill>
              </a:rPr>
              <a:t>Pravo da zahteva sprovođenje kontrole na određenoj lokaciji (ugovoreno mesto). 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sz="3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 ZA OPS SA SERTIFIKATOM AEO S – sigurnost i bezbednost</a:t>
            </a:r>
            <a:endParaRPr lang="en-US" sz="3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Da dobije informacije o rezultatu prethodno obavljene analize rizika bezbednosti i sigurnosti u skladu sa članom 22. Uredbe;</a:t>
            </a:r>
            <a:endParaRPr lang="en-US" sz="2400" dirty="0" smtClean="0">
              <a:solidFill>
                <a:srgbClr val="000066"/>
              </a:solidFill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Da unosi manji broj podataka u ulaznu i izlaznu sažetu deklaraciju u skladu sa članom 22 Uredbe;</a:t>
            </a:r>
            <a:endParaRPr lang="en-US" sz="2400" dirty="0" smtClean="0">
              <a:solidFill>
                <a:srgbClr val="000066"/>
              </a:solidFill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Olakšice vezane za fizički pregled i proveru dokumentacije;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U slučaju određivanja za kontrolu ima pravo prioriteta;</a:t>
            </a:r>
            <a:endParaRPr lang="en-US" sz="2400" dirty="0" smtClean="0">
              <a:solidFill>
                <a:srgbClr val="000066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solidFill>
                  <a:srgbClr val="000066"/>
                </a:solidFill>
              </a:rPr>
              <a:t>Pravo da zahteva sprovođenje kontrole na određenoj lokaciji (ugovoreno mesto)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A5F2B824BA348AC8D4199FE4B2798" ma:contentTypeVersion="0" ma:contentTypeDescription="Kreiraj novi dokument." ma:contentTypeScope="" ma:versionID="bb90d89a6df3fd7d81aa3dc0ddcd558d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9C2BEF8-FC5E-4923-B416-35E25F8D982C}"/>
</file>

<file path=customXml/itemProps2.xml><?xml version="1.0" encoding="utf-8"?>
<ds:datastoreItem xmlns:ds="http://schemas.openxmlformats.org/officeDocument/2006/customXml" ds:itemID="{2B158D53-43CF-46B6-B8E0-20E0EEED4EA5}"/>
</file>

<file path=customXml/itemProps3.xml><?xml version="1.0" encoding="utf-8"?>
<ds:datastoreItem xmlns:ds="http://schemas.openxmlformats.org/officeDocument/2006/customXml" ds:itemID="{646352A2-DAA1-40BD-AC63-57D51A4D01CA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11781</TotalTime>
  <Words>1263</Words>
  <Application>Microsoft Office PowerPoint</Application>
  <PresentationFormat>On-screen Show (4:3)</PresentationFormat>
  <Paragraphs>159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VISIO</vt:lpstr>
      <vt:lpstr>STATUS  OVLAŠĆENOG PRIVREDNOG SUBJEKTA   </vt:lpstr>
      <vt:lpstr>Sadržaj</vt:lpstr>
      <vt:lpstr>DEFINICIJE ОPS</vt:lpstr>
      <vt:lpstr>ZAKONSKA REGULATIVA EU</vt:lpstr>
      <vt:lpstr>ZAKONSKA REGULATIVA RS</vt:lpstr>
      <vt:lpstr>RAZLOZI ZA UVOĐENJE SISTEMA OPS</vt:lpstr>
      <vt:lpstr>TIPOVI I OSNOVNE KARAKTERISTIKE OPS</vt:lpstr>
      <vt:lpstr>PREDNOSTI ZA OPS SA SERTIFIKATOM AEO C – carinska pojednostavljenja</vt:lpstr>
      <vt:lpstr>PREDNOSTI ZA OPS SA SERTIFIKATOM AEO S – sigurnost i bezbednost</vt:lpstr>
      <vt:lpstr>PREDNOSTI ZA OPS SA SERTIFIKATOM AEO F  carinska pojednostaljenja/sigurnost i bezbednost</vt:lpstr>
      <vt:lpstr>KRITERIJUMI ZA DODELU SERTIFIKATA OPS</vt:lpstr>
      <vt:lpstr>PRIDRŽAVANJE CARINSKIH PROPISA U PRETHODNOM PERIODU </vt:lpstr>
      <vt:lpstr>Zadovoljavajući sistem vođenja poslovne i po potrebi evidencije o prevozu robe </vt:lpstr>
      <vt:lpstr>Zadovoljavajući sistem vođenja poslovne i po potrebi i evidencije o prevozu robe</vt:lpstr>
      <vt:lpstr>Finansijska likvidnost </vt:lpstr>
      <vt:lpstr>Ispunjavanje odgovarajućih standarda za sigurnost i bezbednost </vt:lpstr>
      <vt:lpstr>Ispunjavanje odgovarajućih standarda za sigurnost i bezbednost</vt:lpstr>
      <vt:lpstr>KORACI ZA DOBIJANJE SERTIFIKATA OPS</vt:lpstr>
      <vt:lpstr>KO MOŽE PODNETI ZAHTEV ZA STICANJE STATUSA OPS?</vt:lpstr>
      <vt:lpstr>PODNOŠENJE ZAHTEVA</vt:lpstr>
      <vt:lpstr>PROVERA</vt:lpstr>
      <vt:lpstr>IZDAVANJE/ODBIJANJE SERTIFIKATA OPS </vt:lpstr>
      <vt:lpstr>KORISNE INFORMACIJE</vt:lpstr>
      <vt:lpstr>PowerPoint Presentation</vt:lpstr>
      <vt:lpstr>PowerPoint Presentation</vt:lpstr>
    </vt:vector>
  </TitlesOfParts>
  <Company>UCS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 Vulovica</dc:title>
  <dc:creator>Zoran Ruzic</dc:creator>
  <cp:lastModifiedBy>Ljubomir Karan</cp:lastModifiedBy>
  <cp:revision>554</cp:revision>
  <dcterms:created xsi:type="dcterms:W3CDTF">2006-05-03T11:44:47Z</dcterms:created>
  <dcterms:modified xsi:type="dcterms:W3CDTF">2014-05-29T12:14:28Z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0x0101005F5A5F2B824BA348AC8D4199FE4B2798</vt:lpwstr>
  </property>
</Properties>
</file>