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emf" ContentType="image/x-emf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72" r:id="rId4"/>
    <p:sldId id="315" r:id="rId5"/>
    <p:sldId id="316" r:id="rId6"/>
    <p:sldId id="317" r:id="rId7"/>
    <p:sldId id="318" r:id="rId8"/>
    <p:sldId id="319" r:id="rId9"/>
    <p:sldId id="323" r:id="rId10"/>
    <p:sldId id="320" r:id="rId11"/>
    <p:sldId id="321" r:id="rId12"/>
    <p:sldId id="322" r:id="rId13"/>
    <p:sldId id="324" r:id="rId14"/>
    <p:sldId id="325" r:id="rId15"/>
    <p:sldId id="326" r:id="rId16"/>
    <p:sldId id="327" r:id="rId17"/>
    <p:sldId id="328" r:id="rId18"/>
    <p:sldId id="329" r:id="rId19"/>
    <p:sldId id="313" r:id="rId20"/>
    <p:sldId id="314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79" autoAdjust="0"/>
  </p:normalViewPr>
  <p:slideViewPr>
    <p:cSldViewPr>
      <p:cViewPr varScale="1">
        <p:scale>
          <a:sx n="81" d="100"/>
          <a:sy n="81" d="100"/>
        </p:scale>
        <p:origin x="15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B939C-3012-41F9-AD5C-DF5272DC2F13}" type="datetimeFigureOut">
              <a:rPr lang="cs-CZ" smtClean="0"/>
              <a:t>27. 6. 2013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47D4C-1095-4BF8-ABED-5A922C59D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96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w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" y="140624"/>
            <a:ext cx="9124730" cy="91211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772816"/>
            <a:ext cx="9144000" cy="40102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33" y="6056983"/>
            <a:ext cx="2368243" cy="73059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87533" y="116632"/>
            <a:ext cx="33763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NCTS Project</a:t>
            </a:r>
            <a:endParaRPr lang="sr-Latn-RS" sz="1500" b="0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  <a:p>
            <a:r>
              <a:rPr lang="en-US" sz="1500" b="0" kern="1200" dirty="0" err="1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EuropeAid</a:t>
            </a:r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/131367/C/SER/RS</a:t>
            </a:r>
            <a:endParaRPr lang="sr-Latn-RS" sz="1500" b="0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3851920" y="116632"/>
            <a:ext cx="51189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Technical Assistance to the Customs Administration of Serbia to Support Modernization of the Customs Systems</a:t>
            </a:r>
            <a:endParaRPr lang="sr-Latn-RS" sz="1500" b="0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980728"/>
            <a:ext cx="1179474" cy="540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94" y="1034728"/>
            <a:ext cx="2583612" cy="43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34728"/>
            <a:ext cx="1042144" cy="4320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96126" y="5783107"/>
            <a:ext cx="111440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0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Beneficiary</a:t>
            </a:r>
            <a:endParaRPr lang="sr-Latn-RS" sz="1500" b="0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3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3152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548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26"/>
          <a:stretch/>
        </p:blipFill>
        <p:spPr>
          <a:xfrm rot="10800000">
            <a:off x="0" y="463940"/>
            <a:ext cx="9124730" cy="9488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98"/>
          <a:stretch/>
        </p:blipFill>
        <p:spPr>
          <a:xfrm>
            <a:off x="19270" y="5373216"/>
            <a:ext cx="9124730" cy="7388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1" y="6288072"/>
            <a:ext cx="943580" cy="43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663" y="6342072"/>
            <a:ext cx="1937709" cy="3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36" y="6342072"/>
            <a:ext cx="781608" cy="324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24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598368" y="46365"/>
            <a:ext cx="3376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NCTS Project</a:t>
            </a:r>
            <a:endParaRPr lang="sr-Latn-RS" sz="1800" b="1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  <a:p>
            <a:pPr algn="r"/>
            <a:r>
              <a:rPr lang="en-US" sz="1800" b="1" kern="1200" dirty="0" err="1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EuropeAid</a:t>
            </a:r>
            <a:r>
              <a:rPr lang="en-US" sz="18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/131367/C/SER/RS</a:t>
            </a:r>
            <a:endParaRPr lang="sr-Latn-RS" sz="1800" b="1" kern="1200" dirty="0" smtClean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371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494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7095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46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5103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816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6831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5B9B76-A32D-4215-A964-4C001CB4DC9D}" type="datetimeFigureOut">
              <a:rPr lang="sr-Latn-RS" smtClean="0"/>
              <a:t>27.6.2013.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7B189F-28E1-4F92-B748-68CC219D5DD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109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379" y="6163504"/>
            <a:ext cx="864096" cy="5778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357754" y="62216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kern="1200" dirty="0" smtClean="0">
                <a:solidFill>
                  <a:schemeClr val="tx2"/>
                </a:solidFill>
                <a:effectLst/>
                <a:latin typeface="Candara" pitchFamily="34" charset="0"/>
                <a:ea typeface="+mn-ea"/>
                <a:cs typeface="Arial" pitchFamily="34" charset="0"/>
              </a:rPr>
              <a:t>This project is funded by European Union</a:t>
            </a:r>
            <a:endParaRPr lang="sr-Latn-RS" sz="1200" b="1" kern="1200" dirty="0">
              <a:solidFill>
                <a:schemeClr val="tx2"/>
              </a:solidFill>
              <a:effectLst/>
              <a:latin typeface="Candara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9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3242791"/>
          </a:xfrm>
          <a:prstGeom prst="rect">
            <a:avLst/>
          </a:prstGeom>
        </p:spPr>
        <p:txBody>
          <a:bodyPr anchor="ctr"/>
          <a:lstStyle/>
          <a:p>
            <a:r>
              <a:rPr lang="sr-Latn-RS" sz="6000" spc="300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Intruduction of the </a:t>
            </a:r>
            <a:r>
              <a:rPr lang="cs-CZ" sz="6000" spc="300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External</a:t>
            </a:r>
            <a:r>
              <a:rPr lang="cs-CZ" sz="6000" spc="300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</a:t>
            </a:r>
            <a:r>
              <a:rPr lang="cs-CZ" sz="6000" spc="300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Domain</a:t>
            </a:r>
            <a:endParaRPr lang="sr-Latn-RS" sz="6000" spc="3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Using of Electronic Signature, Authorizations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36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Electronic signature</a:t>
            </a:r>
          </a:p>
          <a:p>
            <a:r>
              <a:rPr lang="en-US" dirty="0" smtClean="0"/>
              <a:t>For A&amp;A</a:t>
            </a:r>
          </a:p>
          <a:p>
            <a:r>
              <a:rPr lang="en-US" dirty="0" smtClean="0"/>
              <a:t>For data consistency</a:t>
            </a:r>
          </a:p>
          <a:p>
            <a:r>
              <a:rPr lang="en-US" dirty="0" smtClean="0"/>
              <a:t>For non-repudiation</a:t>
            </a:r>
          </a:p>
          <a:p>
            <a:r>
              <a:rPr lang="en-US" dirty="0" smtClean="0"/>
              <a:t>Must follow Serbian law</a:t>
            </a:r>
          </a:p>
          <a:p>
            <a:pPr lvl="1"/>
            <a:r>
              <a:rPr lang="en-US" dirty="0" smtClean="0"/>
              <a:t>Traders – mainly personal certificates</a:t>
            </a:r>
          </a:p>
          <a:p>
            <a:pPr lvl="1"/>
            <a:r>
              <a:rPr lang="en-US" dirty="0" smtClean="0"/>
              <a:t>CAS – server certificate (autonomous functionality of the system)</a:t>
            </a:r>
          </a:p>
          <a:p>
            <a:r>
              <a:rPr lang="en-US" dirty="0" smtClean="0"/>
              <a:t>At ECC Envelope level (will be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6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Electronic documents</a:t>
            </a:r>
          </a:p>
          <a:p>
            <a:r>
              <a:rPr lang="en-US" dirty="0" smtClean="0"/>
              <a:t>Proper signature validation </a:t>
            </a:r>
          </a:p>
          <a:p>
            <a:pPr lvl="1"/>
            <a:r>
              <a:rPr lang="en-US" dirty="0" smtClean="0"/>
              <a:t>especially at ECC GW</a:t>
            </a:r>
          </a:p>
          <a:p>
            <a:r>
              <a:rPr lang="en-US" dirty="0" smtClean="0"/>
              <a:t>Proper archiving, LTP 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XAdES</a:t>
            </a:r>
            <a:r>
              <a:rPr lang="en-US" dirty="0" smtClean="0"/>
              <a:t>-X-L, </a:t>
            </a:r>
            <a:r>
              <a:rPr lang="en-US" dirty="0" err="1" smtClean="0"/>
              <a:t>restamping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smtClean="0"/>
              <a:t>“Education” of traders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7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Communication Authorizations (AMS)</a:t>
            </a:r>
          </a:p>
          <a:p>
            <a:r>
              <a:rPr lang="en-US" dirty="0" smtClean="0"/>
              <a:t>Allows full electronic communication</a:t>
            </a:r>
          </a:p>
          <a:p>
            <a:r>
              <a:rPr lang="en-US" dirty="0" smtClean="0"/>
              <a:t>Legal consequences</a:t>
            </a:r>
          </a:p>
          <a:p>
            <a:pPr lvl="1"/>
            <a:r>
              <a:rPr lang="en-US" dirty="0" smtClean="0"/>
              <a:t>Data understanding, validity of certificates, rules</a:t>
            </a:r>
          </a:p>
          <a:p>
            <a:r>
              <a:rPr lang="en-US" dirty="0" err="1" smtClean="0"/>
              <a:t>CommunicationAuthorizationID</a:t>
            </a:r>
            <a:endParaRPr lang="en-US" dirty="0" smtClean="0"/>
          </a:p>
          <a:p>
            <a:pPr lvl="1"/>
            <a:r>
              <a:rPr lang="en-US" dirty="0" smtClean="0"/>
              <a:t>Trader ID</a:t>
            </a:r>
          </a:p>
          <a:p>
            <a:pPr lvl="1"/>
            <a:r>
              <a:rPr lang="en-US" dirty="0" smtClean="0"/>
              <a:t>Communication domain</a:t>
            </a:r>
          </a:p>
          <a:p>
            <a:pPr lvl="1"/>
            <a:r>
              <a:rPr lang="en-US" dirty="0" smtClean="0"/>
              <a:t>List of personal IDs/certificates of authorized persons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Simplified Procedures Authorizations (AMS)</a:t>
            </a:r>
          </a:p>
          <a:p>
            <a:r>
              <a:rPr lang="en-US" dirty="0" smtClean="0"/>
              <a:t>Business oriented</a:t>
            </a:r>
          </a:p>
          <a:p>
            <a:pPr lvl="1"/>
            <a:r>
              <a:rPr lang="en-US" dirty="0" smtClean="0"/>
              <a:t>Goods, places, seals</a:t>
            </a:r>
          </a:p>
          <a:p>
            <a:pPr lvl="1"/>
            <a:r>
              <a:rPr lang="en-US" dirty="0" smtClean="0"/>
              <a:t>Other business and legal conditions</a:t>
            </a:r>
          </a:p>
          <a:p>
            <a:r>
              <a:rPr lang="en-US" dirty="0" smtClean="0"/>
              <a:t>Managed by CAS</a:t>
            </a:r>
          </a:p>
          <a:p>
            <a:r>
              <a:rPr lang="en-US" dirty="0" smtClean="0"/>
              <a:t>Base for automated procedures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708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ECC GW, ECC Envelope, Communications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61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Electronic Customs Clearance Gateway</a:t>
            </a:r>
          </a:p>
          <a:p>
            <a:r>
              <a:rPr lang="en-US" dirty="0" smtClean="0"/>
              <a:t>Separation of ED and ND</a:t>
            </a:r>
          </a:p>
          <a:p>
            <a:r>
              <a:rPr lang="en-US" dirty="0" smtClean="0"/>
              <a:t>Common services for NCTS and future systems</a:t>
            </a:r>
          </a:p>
          <a:p>
            <a:pPr lvl="1"/>
            <a:r>
              <a:rPr lang="en-US" dirty="0" smtClean="0"/>
              <a:t>Communication (both directions, scenarios)</a:t>
            </a:r>
          </a:p>
          <a:p>
            <a:pPr lvl="1"/>
            <a:r>
              <a:rPr lang="en-US" dirty="0" smtClean="0"/>
              <a:t>Security (electronic signatures, AMS relation)</a:t>
            </a:r>
          </a:p>
          <a:p>
            <a:pPr lvl="1"/>
            <a:r>
              <a:rPr lang="en-US" dirty="0" smtClean="0"/>
              <a:t>Archiving</a:t>
            </a:r>
          </a:p>
          <a:p>
            <a:pPr lvl="1"/>
            <a:r>
              <a:rPr lang="en-US" dirty="0" smtClean="0"/>
              <a:t>Logging &amp; monitoring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454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ECC Envelope</a:t>
            </a:r>
          </a:p>
          <a:p>
            <a:r>
              <a:rPr lang="en-US" dirty="0" smtClean="0"/>
              <a:t>Common XML data structure</a:t>
            </a:r>
          </a:p>
          <a:p>
            <a:pPr lvl="1"/>
            <a:r>
              <a:rPr lang="en-US" dirty="0"/>
              <a:t>Business message </a:t>
            </a:r>
            <a:r>
              <a:rPr lang="en-US" dirty="0" smtClean="0"/>
              <a:t>communication carrier</a:t>
            </a:r>
            <a:endParaRPr lang="en-US" dirty="0" smtClean="0"/>
          </a:p>
          <a:p>
            <a:r>
              <a:rPr lang="en-US" dirty="0" smtClean="0"/>
              <a:t>Base for</a:t>
            </a:r>
          </a:p>
          <a:p>
            <a:pPr lvl="1"/>
            <a:r>
              <a:rPr lang="en-US" dirty="0" smtClean="0"/>
              <a:t>A&amp;A (electronic signature)</a:t>
            </a:r>
            <a:endParaRPr lang="en-US" dirty="0" smtClean="0"/>
          </a:p>
          <a:p>
            <a:pPr lvl="1"/>
            <a:r>
              <a:rPr lang="en-US" dirty="0" smtClean="0"/>
              <a:t>Routing (Participants, </a:t>
            </a:r>
            <a:r>
              <a:rPr lang="en-US" dirty="0" err="1" smtClean="0"/>
              <a:t>CAId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Correlation (</a:t>
            </a:r>
            <a:r>
              <a:rPr lang="en-US" dirty="0" err="1" smtClean="0"/>
              <a:t>ScenarioID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Monitoring (i.e. </a:t>
            </a:r>
            <a:r>
              <a:rPr lang="en-US" dirty="0" err="1" smtClean="0"/>
              <a:t>AppID</a:t>
            </a:r>
            <a:r>
              <a:rPr lang="en-US" dirty="0" smtClean="0"/>
              <a:t>, </a:t>
            </a:r>
            <a:r>
              <a:rPr lang="en-US" dirty="0" err="1" smtClean="0"/>
              <a:t>AppVersion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761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Communication Protocol</a:t>
            </a:r>
          </a:p>
          <a:p>
            <a:r>
              <a:rPr lang="en-US" dirty="0" smtClean="0"/>
              <a:t>Web services (HTTPs, SOAP, WSDL)</a:t>
            </a:r>
          </a:p>
          <a:p>
            <a:r>
              <a:rPr lang="en-US" dirty="0" smtClean="0"/>
              <a:t>XML, Unicode data</a:t>
            </a:r>
          </a:p>
          <a:p>
            <a:r>
              <a:rPr lang="en-US" dirty="0" smtClean="0"/>
              <a:t>Send messages to CAS</a:t>
            </a:r>
          </a:p>
          <a:p>
            <a:r>
              <a:rPr lang="en-US" dirty="0" smtClean="0"/>
              <a:t>Receive messages from CAS</a:t>
            </a:r>
          </a:p>
          <a:p>
            <a:pPr lvl="1"/>
            <a:r>
              <a:rPr lang="en-US" dirty="0" smtClean="0"/>
              <a:t>Regular polling </a:t>
            </a:r>
            <a:r>
              <a:rPr lang="en-US" dirty="0" smtClean="0"/>
              <a:t>of messages</a:t>
            </a:r>
          </a:p>
          <a:p>
            <a:pPr lvl="1"/>
            <a:r>
              <a:rPr lang="en-US" dirty="0" smtClean="0"/>
              <a:t>May contain additional </a:t>
            </a:r>
            <a:r>
              <a:rPr lang="en-US" dirty="0" smtClean="0"/>
              <a:t>services (polling frequency, unavailability, monitoring,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60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Final Q&amp;A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7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Agenda</a:t>
            </a:r>
          </a:p>
          <a:p>
            <a:r>
              <a:rPr lang="en-US" dirty="0" smtClean="0"/>
              <a:t>NCTS domains technically</a:t>
            </a:r>
          </a:p>
          <a:p>
            <a:r>
              <a:rPr lang="en-US" dirty="0" smtClean="0"/>
              <a:t>External Domain schema and components</a:t>
            </a:r>
          </a:p>
          <a:p>
            <a:r>
              <a:rPr lang="en-US" dirty="0" smtClean="0"/>
              <a:t>Usage of electronic signature, authorizations</a:t>
            </a:r>
          </a:p>
          <a:p>
            <a:r>
              <a:rPr lang="en-US" dirty="0" smtClean="0"/>
              <a:t>ECC GW, ECC Envelope,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268434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Thank you very much for your attention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95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NCTS domains from technical point of view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05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NCTS context</a:t>
            </a:r>
          </a:p>
          <a:p>
            <a:r>
              <a:rPr lang="en-US" dirty="0" smtClean="0"/>
              <a:t>First of Electronic Customs initiative projects</a:t>
            </a:r>
          </a:p>
          <a:p>
            <a:r>
              <a:rPr lang="en-US" dirty="0" smtClean="0"/>
              <a:t>Fully electronic, paperless environment</a:t>
            </a:r>
          </a:p>
          <a:p>
            <a:r>
              <a:rPr lang="en-US" dirty="0" smtClean="0"/>
              <a:t>Data evidence -&gt; control system</a:t>
            </a:r>
          </a:p>
          <a:p>
            <a:pPr lvl="1"/>
            <a:r>
              <a:rPr lang="en-US" dirty="0" smtClean="0"/>
              <a:t>Later ECS/AES, ICS/AIS, EMCS…</a:t>
            </a:r>
          </a:p>
          <a:p>
            <a:r>
              <a:rPr lang="en-US" dirty="0" smtClean="0"/>
              <a:t>Trans-European on-line, distributed system</a:t>
            </a:r>
          </a:p>
          <a:p>
            <a:r>
              <a:rPr lang="en-US" dirty="0" smtClean="0"/>
              <a:t>“Assisted” communication between traders</a:t>
            </a:r>
          </a:p>
          <a:p>
            <a:pPr lvl="1"/>
            <a:r>
              <a:rPr lang="en-US" dirty="0" smtClean="0"/>
              <a:t>Authorized consignor, consignee</a:t>
            </a:r>
          </a:p>
          <a:p>
            <a:pPr lvl="1"/>
            <a:r>
              <a:rPr lang="en-US" dirty="0" smtClean="0"/>
              <a:t>Key role of trader’s SW!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6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Domain model</a:t>
            </a:r>
          </a:p>
          <a:p>
            <a:r>
              <a:rPr lang="en-US" dirty="0" smtClean="0"/>
              <a:t>Proper architecture respecting division of responsibilities</a:t>
            </a:r>
          </a:p>
          <a:p>
            <a:pPr lvl="1"/>
            <a:r>
              <a:rPr lang="en-US" dirty="0" smtClean="0"/>
              <a:t>Common Domain (DG TAXUD, CCN/CSI)</a:t>
            </a:r>
          </a:p>
          <a:p>
            <a:pPr lvl="1"/>
            <a:r>
              <a:rPr lang="en-US" dirty="0" smtClean="0"/>
              <a:t>National Domain (CAS, Intranet)</a:t>
            </a:r>
          </a:p>
          <a:p>
            <a:pPr lvl="1"/>
            <a:r>
              <a:rPr lang="en-US" dirty="0" smtClean="0"/>
              <a:t>External Domain (CAS, Internet)</a:t>
            </a:r>
          </a:p>
          <a:p>
            <a:r>
              <a:rPr lang="en-US" dirty="0" smtClean="0"/>
              <a:t>Clear separation using gateways</a:t>
            </a:r>
          </a:p>
          <a:p>
            <a:pPr lvl="1"/>
            <a:r>
              <a:rPr lang="en-US" dirty="0" smtClean="0"/>
              <a:t>CCN/CSI GW (DG TAXUD)</a:t>
            </a:r>
          </a:p>
          <a:p>
            <a:pPr lvl="1"/>
            <a:r>
              <a:rPr lang="en-US" dirty="0" smtClean="0"/>
              <a:t>ECC GW (CAS)</a:t>
            </a:r>
          </a:p>
        </p:txBody>
      </p:sp>
    </p:spTree>
    <p:extLst>
      <p:ext uri="{BB962C8B-B14F-4D97-AF65-F5344CB8AC3E}">
        <p14:creationId xmlns:p14="http://schemas.microsoft.com/office/powerpoint/2010/main" val="10900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Domain communications</a:t>
            </a:r>
          </a:p>
          <a:p>
            <a:r>
              <a:rPr lang="en-US" dirty="0" smtClean="0"/>
              <a:t>Using asynchronous messaging</a:t>
            </a:r>
          </a:p>
          <a:p>
            <a:r>
              <a:rPr lang="en-US" dirty="0" smtClean="0"/>
              <a:t>Structured data format (UN-EDIFACT, XML)</a:t>
            </a:r>
          </a:p>
          <a:p>
            <a:r>
              <a:rPr lang="en-US" dirty="0" smtClean="0"/>
              <a:t>Communication scenarios</a:t>
            </a:r>
          </a:p>
          <a:p>
            <a:r>
              <a:rPr lang="en-US" dirty="0" smtClean="0"/>
              <a:t>Security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46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External Domain Schema and Components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0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External Domain Schema</a:t>
            </a:r>
          </a:p>
          <a:p>
            <a:r>
              <a:rPr lang="en-US" dirty="0" smtClean="0"/>
              <a:t>ECC GW</a:t>
            </a:r>
          </a:p>
          <a:p>
            <a:r>
              <a:rPr lang="en-US" dirty="0" smtClean="0"/>
              <a:t>Public Web client(s)</a:t>
            </a:r>
          </a:p>
          <a:p>
            <a:r>
              <a:rPr lang="en-US" dirty="0" smtClean="0"/>
              <a:t>Reference data publication</a:t>
            </a:r>
          </a:p>
          <a:p>
            <a:r>
              <a:rPr lang="en-US" dirty="0" smtClean="0"/>
              <a:t>AMS</a:t>
            </a:r>
          </a:p>
          <a:p>
            <a:r>
              <a:rPr lang="en-US" dirty="0" smtClean="0"/>
              <a:t>Traders:</a:t>
            </a:r>
          </a:p>
          <a:p>
            <a:pPr lvl="1"/>
            <a:r>
              <a:rPr lang="en-US" dirty="0" smtClean="0"/>
              <a:t>Web client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SW</a:t>
            </a:r>
          </a:p>
          <a:p>
            <a:pPr lvl="1"/>
            <a:r>
              <a:rPr lang="en-US" dirty="0" smtClean="0"/>
              <a:t>ERP integration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743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Expected communication domains</a:t>
            </a:r>
          </a:p>
          <a:p>
            <a:r>
              <a:rPr lang="en-US" dirty="0" smtClean="0"/>
              <a:t>NCTS</a:t>
            </a:r>
          </a:p>
          <a:p>
            <a:pPr lvl="1"/>
            <a:r>
              <a:rPr lang="en-US" dirty="0" smtClean="0"/>
              <a:t>Transit business</a:t>
            </a:r>
          </a:p>
          <a:p>
            <a:r>
              <a:rPr lang="en-US" dirty="0" smtClean="0"/>
              <a:t>GMS</a:t>
            </a:r>
            <a:endParaRPr lang="cs-CZ" dirty="0" smtClean="0"/>
          </a:p>
          <a:p>
            <a:pPr lvl="1"/>
            <a:r>
              <a:rPr lang="cs-CZ" dirty="0" err="1" smtClean="0"/>
              <a:t>Guarantee</a:t>
            </a:r>
            <a:r>
              <a:rPr lang="cs-CZ" dirty="0" smtClean="0"/>
              <a:t> business</a:t>
            </a:r>
            <a:endParaRPr lang="en-US" dirty="0" smtClean="0"/>
          </a:p>
          <a:p>
            <a:r>
              <a:rPr lang="en-US" dirty="0"/>
              <a:t>ECCGW</a:t>
            </a:r>
            <a:endParaRPr lang="cs-CZ" dirty="0"/>
          </a:p>
          <a:p>
            <a:pPr lvl="1"/>
            <a:r>
              <a:rPr lang="cs-CZ" dirty="0"/>
              <a:t>Communications</a:t>
            </a:r>
          </a:p>
          <a:p>
            <a:r>
              <a:rPr lang="en-US" i="1" dirty="0" smtClean="0"/>
              <a:t>AMS</a:t>
            </a:r>
            <a:endParaRPr lang="cs-CZ" i="1" dirty="0" smtClean="0"/>
          </a:p>
          <a:p>
            <a:pPr lvl="1"/>
            <a:r>
              <a:rPr lang="cs-CZ" i="1" dirty="0" err="1" smtClean="0"/>
              <a:t>Certificate</a:t>
            </a:r>
            <a:r>
              <a:rPr lang="cs-CZ" i="1" dirty="0" smtClean="0"/>
              <a:t> </a:t>
            </a:r>
            <a:r>
              <a:rPr lang="cs-CZ" i="1" dirty="0" smtClean="0"/>
              <a:t>management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12307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BA791C377AAB4AA62773A65E27C377" ma:contentTypeVersion="0" ma:contentTypeDescription="Kreiraj novi dokument." ma:contentTypeScope="" ma:versionID="2aab4635454ba4a221f955e5ab2e2067">
  <xsd:schema xmlns:xsd="http://www.w3.org/2001/XMLSchema" xmlns:p="http://schemas.microsoft.com/office/2006/metadata/properties" targetNamespace="http://schemas.microsoft.com/office/2006/metadata/properties" ma:root="true" ma:fieldsID="3b73fd62d956a8a338841ee21645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F2E85E9-5C1C-4F31-9845-F18C55540D54}"/>
</file>

<file path=customXml/itemProps2.xml><?xml version="1.0" encoding="utf-8"?>
<ds:datastoreItem xmlns:ds="http://schemas.openxmlformats.org/officeDocument/2006/customXml" ds:itemID="{785B7D93-ECAB-47D1-B4B0-F1C471EFDD4E}"/>
</file>

<file path=customXml/itemProps3.xml><?xml version="1.0" encoding="utf-8"?>
<ds:datastoreItem xmlns:ds="http://schemas.openxmlformats.org/officeDocument/2006/customXml" ds:itemID="{3720B9EE-8E17-45D3-8A4E-ADFB5A8AF543}"/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431</Words>
  <Application>Microsoft Office PowerPoint</Application>
  <PresentationFormat>Předvádění na obrazovce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Candara</vt:lpstr>
      <vt:lpstr>Office Theme</vt:lpstr>
      <vt:lpstr>Intruduction of the External Domain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Saga d.o.o. Beograd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Mališa Stojanović</dc:creator>
  <cp:lastModifiedBy>Hrůša Petr</cp:lastModifiedBy>
  <cp:revision>210</cp:revision>
  <dcterms:created xsi:type="dcterms:W3CDTF">2012-12-03T18:55:10Z</dcterms:created>
  <dcterms:modified xsi:type="dcterms:W3CDTF">2013-06-27T07:41:59Z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0x010100B9BA791C377AAB4AA62773A65E27C377</vt:lpwstr>
  </property>
</Properties>
</file>